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8" r:id="rId2"/>
    <p:sldId id="641" r:id="rId3"/>
    <p:sldId id="483" r:id="rId4"/>
    <p:sldId id="484" r:id="rId5"/>
    <p:sldId id="485" r:id="rId6"/>
    <p:sldId id="608" r:id="rId7"/>
    <p:sldId id="609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73" autoAdjust="0"/>
    <p:restoredTop sz="96281" autoAdjust="0"/>
  </p:normalViewPr>
  <p:slideViewPr>
    <p:cSldViewPr snapToGrid="0">
      <p:cViewPr varScale="1">
        <p:scale>
          <a:sx n="122" d="100"/>
          <a:sy n="122" d="100"/>
        </p:scale>
        <p:origin x="167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294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3CA02C0-65E1-4ADE-AFA5-6866CF337B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82107EB-D9FF-A913-1B33-1602E27F601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A559EAD-DF66-4986-BE86-CE64FEDFCFD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C78D77B-1D3B-D507-1E49-A4A128D6559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3EB11DE-52F9-E68B-2FA3-0577CC05D2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53A9D68-E3FB-D2B8-3CA4-60BAE37DD7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9B5B98-6758-884A-B5BA-0AD9F579B2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C8A07D6-CEA6-D548-1CCF-064DDFB82F0C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2538" algn="r"/>
              </a:tabLst>
              <a:defRPr/>
            </a:pP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592E88-58C9-79EC-E249-394599C68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1387A2-2263-DB59-8E52-3001670117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0E1EF8-52AA-B291-1BC2-88BC8E6AB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A9BC4C18-D249-1D47-9B92-14273CB056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837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69EB799-2CEB-D56A-8C95-069386C81CB8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4000" algn="r"/>
              </a:tabLst>
              <a:defRPr/>
            </a:pP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1760561"/>
            <a:ext cx="8652679" cy="1487606"/>
          </a:xfrm>
        </p:spPr>
        <p:txBody>
          <a:bodyPr/>
          <a:lstStyle>
            <a:lvl1pPr>
              <a:defRPr sz="7200" b="1">
                <a:solidFill>
                  <a:srgbClr val="333399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8520" y="4626591"/>
            <a:ext cx="7608626" cy="1380698"/>
          </a:xfrm>
        </p:spPr>
        <p:txBody>
          <a:bodyPr/>
          <a:lstStyle>
            <a:lvl1pPr marL="0" indent="0" algn="ctr">
              <a:buNone/>
              <a:defRPr sz="4000" b="1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4E857C-DDF0-0453-C788-8A0FAC0CDD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CE9843-BFC4-F35C-A143-62F0368B6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81CE5B-322C-2989-C15C-2040D31B2B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B1737758-0F8A-E24E-8759-323FD1F268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88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46AD072-1A1D-B473-9CFB-59C244901F54}"/>
              </a:ext>
            </a:extLst>
          </p:cNvPr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AC796AF-7244-381E-76BE-4CB1A478B0A9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6F0041C6-B42B-BF2D-998E-24E76C25155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CC08C7-0B6B-0200-F30E-CC4E89C7FB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BEC331-F0FA-822E-6BCD-AAF9ABFA03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E6C43C-87E2-89EE-3416-6CC6674F5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C743F6B0-D663-BA46-B68E-143CC80073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888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0B79DD-1B50-E58C-7BF2-CEFE0DDFF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0794DF-CD95-F54D-EB73-F10DC00CEA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1F8422-1217-2456-6B59-8EEAC0429B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506574-365E-EFA6-3D3C-7922AF2055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C6543B-A065-C305-C5A6-D655592321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5938" y="155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fld id="{15417C10-E8F9-2448-B6FE-F7950C44DCC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1CBE7498-1DD9-C72A-7814-74AC763C39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0038" y="1760538"/>
            <a:ext cx="8653462" cy="1487487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Программирование на языке </a:t>
            </a:r>
            <a:r>
              <a:rPr lang="en-US" sz="6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Python</a:t>
            </a:r>
            <a:endParaRPr lang="ru-RU" sz="6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1F6BB743-300A-9EE2-F1BD-4EE560D22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5088" y="4359275"/>
            <a:ext cx="6473825" cy="1381125"/>
          </a:xfrm>
        </p:spPr>
        <p:txBody>
          <a:bodyPr/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ru-RU" dirty="0"/>
              <a:t>Работа с файлами</a:t>
            </a:r>
            <a:r>
              <a:rPr lang="ru-RU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56676" name="Номер слайда 5">
            <a:extLst>
              <a:ext uri="{FF2B5EF4-FFF2-40B4-BE49-F238E27FC236}">
                <a16:creationId xmlns:a16="http://schemas.microsoft.com/office/drawing/2014/main" id="{4689CA32-A5CE-A994-7228-94DC146FF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ED482A-5A94-3446-A1F0-8CC559A76084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Заголовок 4">
            <a:extLst>
              <a:ext uri="{FF2B5EF4-FFF2-40B4-BE49-F238E27FC236}">
                <a16:creationId xmlns:a16="http://schemas.microsoft.com/office/drawing/2014/main" id="{27DBBA02-7C00-0149-C48B-DD6DE8C1C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Какие бывают файлы?</a:t>
            </a:r>
          </a:p>
        </p:txBody>
      </p:sp>
      <p:sp>
        <p:nvSpPr>
          <p:cNvPr id="157699" name="Номер слайда 3">
            <a:extLst>
              <a:ext uri="{FF2B5EF4-FFF2-40B4-BE49-F238E27FC236}">
                <a16:creationId xmlns:a16="http://schemas.microsoft.com/office/drawing/2014/main" id="{81488852-FD01-D44E-6E90-DFD7688B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4FA1C2-BBA6-7D41-A049-469F6703A357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75EF82E9-E754-7FA0-512D-85D2650174D8}"/>
              </a:ext>
            </a:extLst>
          </p:cNvPr>
          <p:cNvSpPr/>
          <p:nvPr/>
        </p:nvSpPr>
        <p:spPr bwMode="auto">
          <a:xfrm>
            <a:off x="2970213" y="1004888"/>
            <a:ext cx="2317750" cy="596900"/>
          </a:xfrm>
          <a:prstGeom prst="roundRect">
            <a:avLst/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latin typeface="Arial" charset="0"/>
              </a:rPr>
              <a:t>файлы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C90B00E6-0B48-0712-AD28-38C8BB28C57E}"/>
              </a:ext>
            </a:extLst>
          </p:cNvPr>
          <p:cNvSpPr/>
          <p:nvPr/>
        </p:nvSpPr>
        <p:spPr bwMode="auto">
          <a:xfrm>
            <a:off x="968375" y="2254250"/>
            <a:ext cx="2317750" cy="596900"/>
          </a:xfrm>
          <a:prstGeom prst="roundRect">
            <a:avLst/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latin typeface="Arial" charset="0"/>
              </a:rPr>
              <a:t>текстовые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59F4A3AC-4CA0-106A-2E89-125D3B63E512}"/>
              </a:ext>
            </a:extLst>
          </p:cNvPr>
          <p:cNvSpPr/>
          <p:nvPr/>
        </p:nvSpPr>
        <p:spPr bwMode="auto">
          <a:xfrm>
            <a:off x="4970463" y="2254250"/>
            <a:ext cx="2317750" cy="596900"/>
          </a:xfrm>
          <a:prstGeom prst="roundRect">
            <a:avLst/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latin typeface="Arial" charset="0"/>
              </a:rPr>
              <a:t>двоичные</a:t>
            </a:r>
          </a:p>
        </p:txBody>
      </p:sp>
      <p:sp>
        <p:nvSpPr>
          <p:cNvPr id="9" name="Блок-схема: процесс 8">
            <a:extLst>
              <a:ext uri="{FF2B5EF4-FFF2-40B4-BE49-F238E27FC236}">
                <a16:creationId xmlns:a16="http://schemas.microsoft.com/office/drawing/2014/main" id="{3F2002C2-D8B6-6D19-8EF2-F33EF4E3079B}"/>
              </a:ext>
            </a:extLst>
          </p:cNvPr>
          <p:cNvSpPr/>
          <p:nvPr/>
        </p:nvSpPr>
        <p:spPr bwMode="auto">
          <a:xfrm>
            <a:off x="407988" y="2906713"/>
            <a:ext cx="4191000" cy="2552700"/>
          </a:xfrm>
          <a:prstGeom prst="flowChartProcess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ru-RU" sz="2400" dirty="0"/>
              <a:t>«</a:t>
            </a:r>
            <a:r>
              <a:rPr lang="en-US" sz="2400" b="1" i="1" dirty="0">
                <a:solidFill>
                  <a:srgbClr val="333399"/>
                </a:solidFill>
              </a:rPr>
              <a:t>plain text</a:t>
            </a:r>
            <a:r>
              <a:rPr lang="ru-RU" sz="2400" dirty="0"/>
              <a:t>»</a:t>
            </a:r>
            <a:r>
              <a:rPr lang="en-US" sz="2400" dirty="0"/>
              <a:t>: </a:t>
            </a: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ru-RU" sz="2400" dirty="0"/>
              <a:t>для чтения человеком</a:t>
            </a:r>
            <a:endParaRPr lang="en-US" sz="2400" dirty="0"/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ru-RU" sz="2400" dirty="0"/>
              <a:t>текст, разбитый на строки;</a:t>
            </a: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ru-RU" sz="2400" dirty="0"/>
              <a:t>из специальных символов только символы перехода на новую строку</a:t>
            </a:r>
            <a:endParaRPr lang="ru-RU" sz="2400" dirty="0">
              <a:latin typeface="Arial" charset="0"/>
            </a:endParaRPr>
          </a:p>
        </p:txBody>
      </p:sp>
      <p:sp>
        <p:nvSpPr>
          <p:cNvPr id="10" name="Блок-схема: процесс 9">
            <a:extLst>
              <a:ext uri="{FF2B5EF4-FFF2-40B4-BE49-F238E27FC236}">
                <a16:creationId xmlns:a16="http://schemas.microsoft.com/office/drawing/2014/main" id="{1F2E1656-94B5-8C52-B059-4753DE37F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463" y="2906713"/>
            <a:ext cx="4192587" cy="2017712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2400"/>
              <a:t>любые символы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400"/>
              <a:t>рисунки, звуки, видео, …</a:t>
            </a:r>
          </a:p>
        </p:txBody>
      </p:sp>
      <p:sp>
        <p:nvSpPr>
          <p:cNvPr id="157705" name="Прямоугольник 1">
            <a:extLst>
              <a:ext uri="{FF2B5EF4-FFF2-40B4-BE49-F238E27FC236}">
                <a16:creationId xmlns:a16="http://schemas.microsoft.com/office/drawing/2014/main" id="{C10F6FB4-82B3-5856-EF64-4DDA5C710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5241925"/>
            <a:ext cx="92233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123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1234</a:t>
            </a:r>
          </a:p>
        </p:txBody>
      </p:sp>
      <p:grpSp>
        <p:nvGrpSpPr>
          <p:cNvPr id="157706" name="Группа 12">
            <a:extLst>
              <a:ext uri="{FF2B5EF4-FFF2-40B4-BE49-F238E27FC236}">
                <a16:creationId xmlns:a16="http://schemas.microsoft.com/office/drawing/2014/main" id="{796D1CC8-9756-0785-4DDD-0DA9B524C933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1601788"/>
            <a:ext cx="2589213" cy="652462"/>
            <a:chOff x="2743200" y="1602463"/>
            <a:chExt cx="2589299" cy="651850"/>
          </a:xfrm>
        </p:grpSpPr>
        <p:sp>
          <p:nvSpPr>
            <p:cNvPr id="157709" name="Полилиния 10">
              <a:extLst>
                <a:ext uri="{FF2B5EF4-FFF2-40B4-BE49-F238E27FC236}">
                  <a16:creationId xmlns:a16="http://schemas.microsoft.com/office/drawing/2014/main" id="{83DD92A2-C396-EA4B-BEF7-DC30AC64A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1602463"/>
              <a:ext cx="1294646" cy="651850"/>
            </a:xfrm>
            <a:custGeom>
              <a:avLst/>
              <a:gdLst>
                <a:gd name="T0" fmla="*/ 1294646 w 1294646"/>
                <a:gd name="T1" fmla="*/ 0 h 651850"/>
                <a:gd name="T2" fmla="*/ 0 w 1294646"/>
                <a:gd name="T3" fmla="*/ 651850 h 651850"/>
                <a:gd name="T4" fmla="*/ 0 60000 65536"/>
                <a:gd name="T5" fmla="*/ 0 60000 65536"/>
                <a:gd name="T6" fmla="*/ 0 w 1294646"/>
                <a:gd name="T7" fmla="*/ 0 h 651850"/>
                <a:gd name="T8" fmla="*/ 1294646 w 1294646"/>
                <a:gd name="T9" fmla="*/ 651850 h 6518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4646" h="651850">
                  <a:moveTo>
                    <a:pt x="1294646" y="0"/>
                  </a:moveTo>
                  <a:lnTo>
                    <a:pt x="0" y="65185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7710" name="Полилиния 11">
              <a:extLst>
                <a:ext uri="{FF2B5EF4-FFF2-40B4-BE49-F238E27FC236}">
                  <a16:creationId xmlns:a16="http://schemas.microsoft.com/office/drawing/2014/main" id="{5FEB5CCB-594E-15F3-DDE3-0CA46B33D1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037853" y="1602463"/>
              <a:ext cx="1294646" cy="651850"/>
            </a:xfrm>
            <a:custGeom>
              <a:avLst/>
              <a:gdLst>
                <a:gd name="T0" fmla="*/ 1294646 w 1294646"/>
                <a:gd name="T1" fmla="*/ 0 h 651850"/>
                <a:gd name="T2" fmla="*/ 0 w 1294646"/>
                <a:gd name="T3" fmla="*/ 651850 h 651850"/>
                <a:gd name="T4" fmla="*/ 0 60000 65536"/>
                <a:gd name="T5" fmla="*/ 0 60000 65536"/>
                <a:gd name="T6" fmla="*/ 0 w 1294646"/>
                <a:gd name="T7" fmla="*/ 0 h 651850"/>
                <a:gd name="T8" fmla="*/ 1294646 w 1294646"/>
                <a:gd name="T9" fmla="*/ 651850 h 6518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4646" h="651850">
                  <a:moveTo>
                    <a:pt x="1294646" y="0"/>
                  </a:moveTo>
                  <a:lnTo>
                    <a:pt x="0" y="65185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57707" name="Рисунок 2">
            <a:extLst>
              <a:ext uri="{FF2B5EF4-FFF2-40B4-BE49-F238E27FC236}">
                <a16:creationId xmlns:a16="http://schemas.microsoft.com/office/drawing/2014/main" id="{0DAEBCCB-F787-1732-9D58-FB7BF7806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88" y="3803650"/>
            <a:ext cx="2900362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08" name="Рисунок 1">
            <a:extLst>
              <a:ext uri="{FF2B5EF4-FFF2-40B4-BE49-F238E27FC236}">
                <a16:creationId xmlns:a16="http://schemas.microsoft.com/office/drawing/2014/main" id="{5F11F8B5-2EFF-71EA-8B06-AF4B6295FE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88" y="5218113"/>
            <a:ext cx="2900362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Заголовок 1">
            <a:extLst>
              <a:ext uri="{FF2B5EF4-FFF2-40B4-BE49-F238E27FC236}">
                <a16:creationId xmlns:a16="http://schemas.microsoft.com/office/drawing/2014/main" id="{E6CADB75-67DD-A481-BCDE-85842D680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Принцип сэндвича</a:t>
            </a:r>
          </a:p>
        </p:txBody>
      </p:sp>
      <p:sp>
        <p:nvSpPr>
          <p:cNvPr id="158723" name="Номер слайда 2">
            <a:extLst>
              <a:ext uri="{FF2B5EF4-FFF2-40B4-BE49-F238E27FC236}">
                <a16:creationId xmlns:a16="http://schemas.microsoft.com/office/drawing/2014/main" id="{03DE88AB-7A67-1659-5F92-0EBE5C33D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999A57-0223-7A4F-9DCD-1A22DA261AE9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158724" name="Rectangle 15">
            <a:extLst>
              <a:ext uri="{FF2B5EF4-FFF2-40B4-BE49-F238E27FC236}">
                <a16:creationId xmlns:a16="http://schemas.microsoft.com/office/drawing/2014/main" id="{FB49C9AE-D5D8-A149-2102-B57DFDE6F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pSp>
        <p:nvGrpSpPr>
          <p:cNvPr id="2" name="Группа 33">
            <a:extLst>
              <a:ext uri="{FF2B5EF4-FFF2-40B4-BE49-F238E27FC236}">
                <a16:creationId xmlns:a16="http://schemas.microsoft.com/office/drawing/2014/main" id="{9C7680CD-90F0-D721-4A7A-84D7BAB28A19}"/>
              </a:ext>
            </a:extLst>
          </p:cNvPr>
          <p:cNvGrpSpPr>
            <a:grpSpLocks/>
          </p:cNvGrpSpPr>
          <p:nvPr/>
        </p:nvGrpSpPr>
        <p:grpSpPr bwMode="auto">
          <a:xfrm>
            <a:off x="5395913" y="1111250"/>
            <a:ext cx="2549525" cy="357188"/>
            <a:chOff x="5396171" y="1111675"/>
            <a:chExt cx="2549530" cy="356503"/>
          </a:xfrm>
        </p:grpSpPr>
        <p:sp>
          <p:nvSpPr>
            <p:cNvPr id="158743" name="Text Box 10">
              <a:extLst>
                <a:ext uri="{FF2B5EF4-FFF2-40B4-BE49-F238E27FC236}">
                  <a16:creationId xmlns:a16="http://schemas.microsoft.com/office/drawing/2014/main" id="{F969ED2E-02FF-28C8-2A00-B955CA71C4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1668" y="1111675"/>
              <a:ext cx="2074033" cy="356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latin typeface="Calibri" panose="020F0502020204030204" pitchFamily="34" charset="0"/>
                  <a:cs typeface="Times New Roman" panose="02020603050405020304" pitchFamily="18" charset="0"/>
                </a:rPr>
                <a:t>открыть файл</a:t>
              </a:r>
              <a:endParaRPr lang="ru-RU" altLang="ru-RU" sz="3600"/>
            </a:p>
          </p:txBody>
        </p:sp>
        <p:sp>
          <p:nvSpPr>
            <p:cNvPr id="158744" name="AutoShape 9">
              <a:extLst>
                <a:ext uri="{FF2B5EF4-FFF2-40B4-BE49-F238E27FC236}">
                  <a16:creationId xmlns:a16="http://schemas.microsoft.com/office/drawing/2014/main" id="{193274EF-D034-C786-0FCA-7F1ECECD0E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V="1">
              <a:off x="5488223" y="1093693"/>
              <a:ext cx="220950" cy="405053"/>
            </a:xfrm>
            <a:prstGeom prst="downArrow">
              <a:avLst>
                <a:gd name="adj1" fmla="val 40000"/>
                <a:gd name="adj2" fmla="val 69884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3600"/>
            </a:p>
          </p:txBody>
        </p:sp>
      </p:grpSp>
      <p:grpSp>
        <p:nvGrpSpPr>
          <p:cNvPr id="3" name="Группа 34">
            <a:extLst>
              <a:ext uri="{FF2B5EF4-FFF2-40B4-BE49-F238E27FC236}">
                <a16:creationId xmlns:a16="http://schemas.microsoft.com/office/drawing/2014/main" id="{81B50BD0-9170-589A-7643-66F2F328AF3F}"/>
              </a:ext>
            </a:extLst>
          </p:cNvPr>
          <p:cNvGrpSpPr>
            <a:grpSpLocks/>
          </p:cNvGrpSpPr>
          <p:nvPr/>
        </p:nvGrpSpPr>
        <p:grpSpPr bwMode="auto">
          <a:xfrm>
            <a:off x="5395913" y="1744663"/>
            <a:ext cx="2754312" cy="357187"/>
            <a:chOff x="5396171" y="1744753"/>
            <a:chExt cx="2754088" cy="356503"/>
          </a:xfrm>
        </p:grpSpPr>
        <p:sp>
          <p:nvSpPr>
            <p:cNvPr id="158741" name="AutoShape 8">
              <a:extLst>
                <a:ext uri="{FF2B5EF4-FFF2-40B4-BE49-F238E27FC236}">
                  <a16:creationId xmlns:a16="http://schemas.microsoft.com/office/drawing/2014/main" id="{64FBCFB4-28B0-2EA5-6AAA-3A0EDEB3B2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V="1">
              <a:off x="5488223" y="1713167"/>
              <a:ext cx="220950" cy="405053"/>
            </a:xfrm>
            <a:prstGeom prst="downArrow">
              <a:avLst>
                <a:gd name="adj1" fmla="val 40000"/>
                <a:gd name="adj2" fmla="val 69884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3600"/>
            </a:p>
          </p:txBody>
        </p:sp>
        <p:sp>
          <p:nvSpPr>
            <p:cNvPr id="158742" name="Text Box 6">
              <a:extLst>
                <a:ext uri="{FF2B5EF4-FFF2-40B4-BE49-F238E27FC236}">
                  <a16:creationId xmlns:a16="http://schemas.microsoft.com/office/drawing/2014/main" id="{117DE63A-783C-1FA5-BB55-C2235B234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1668" y="1744753"/>
              <a:ext cx="2278591" cy="356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latin typeface="Calibri" panose="020F0502020204030204" pitchFamily="34" charset="0"/>
                  <a:cs typeface="Times New Roman" panose="02020603050405020304" pitchFamily="18" charset="0"/>
                </a:rPr>
                <a:t>работа с  файлом</a:t>
              </a:r>
              <a:endParaRPr lang="ru-RU" altLang="ru-RU" sz="3600"/>
            </a:p>
          </p:txBody>
        </p:sp>
      </p:grpSp>
      <p:grpSp>
        <p:nvGrpSpPr>
          <p:cNvPr id="4" name="Группа 35">
            <a:extLst>
              <a:ext uri="{FF2B5EF4-FFF2-40B4-BE49-F238E27FC236}">
                <a16:creationId xmlns:a16="http://schemas.microsoft.com/office/drawing/2014/main" id="{785098C1-1B9C-2ACD-4CD0-083468C3F436}"/>
              </a:ext>
            </a:extLst>
          </p:cNvPr>
          <p:cNvGrpSpPr>
            <a:grpSpLocks/>
          </p:cNvGrpSpPr>
          <p:nvPr/>
        </p:nvGrpSpPr>
        <p:grpSpPr bwMode="auto">
          <a:xfrm>
            <a:off x="5395913" y="2351088"/>
            <a:ext cx="2444750" cy="355600"/>
            <a:chOff x="5396171" y="2350672"/>
            <a:chExt cx="2443864" cy="356503"/>
          </a:xfrm>
        </p:grpSpPr>
        <p:sp>
          <p:nvSpPr>
            <p:cNvPr id="158739" name="AutoShape 7">
              <a:extLst>
                <a:ext uri="{FF2B5EF4-FFF2-40B4-BE49-F238E27FC236}">
                  <a16:creationId xmlns:a16="http://schemas.microsoft.com/office/drawing/2014/main" id="{D3ED4F5F-D8DE-90F3-5CF8-09730B9BD5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V="1">
              <a:off x="5488223" y="2332641"/>
              <a:ext cx="220950" cy="405053"/>
            </a:xfrm>
            <a:prstGeom prst="downArrow">
              <a:avLst>
                <a:gd name="adj1" fmla="val 40000"/>
                <a:gd name="adj2" fmla="val 69884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3600"/>
            </a:p>
          </p:txBody>
        </p:sp>
        <p:sp>
          <p:nvSpPr>
            <p:cNvPr id="158740" name="Text Box 5">
              <a:extLst>
                <a:ext uri="{FF2B5EF4-FFF2-40B4-BE49-F238E27FC236}">
                  <a16:creationId xmlns:a16="http://schemas.microsoft.com/office/drawing/2014/main" id="{D62BA61E-53F4-F4D1-9BB8-29BB6B993D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1668" y="2350672"/>
              <a:ext cx="1968367" cy="356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>
                  <a:latin typeface="Calibri" panose="020F0502020204030204" pitchFamily="34" charset="0"/>
                  <a:cs typeface="Times New Roman" panose="02020603050405020304" pitchFamily="18" charset="0"/>
                </a:rPr>
                <a:t>закрыть файл</a:t>
              </a:r>
              <a:endParaRPr lang="ru-RU" altLang="ru-RU" sz="3600"/>
            </a:p>
          </p:txBody>
        </p:sp>
      </p:grpSp>
      <p:sp>
        <p:nvSpPr>
          <p:cNvPr id="87044" name="Text Box 4">
            <a:extLst>
              <a:ext uri="{FF2B5EF4-FFF2-40B4-BE49-F238E27FC236}">
                <a16:creationId xmlns:a16="http://schemas.microsoft.com/office/drawing/2014/main" id="{E6A5D7B8-8B30-87B1-6209-9197548B7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00" y="1174750"/>
            <a:ext cx="8651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2000" i="1">
                <a:latin typeface="Calibri" panose="020F0502020204030204" pitchFamily="34" charset="0"/>
                <a:cs typeface="Times New Roman" panose="02020603050405020304" pitchFamily="18" charset="0"/>
              </a:rPr>
              <a:t>хлеб</a:t>
            </a:r>
            <a:endParaRPr lang="ru-RU" altLang="ru-RU" sz="3600"/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3B7C1298-68BA-C46C-941D-F2D6149FA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00" y="2298700"/>
            <a:ext cx="8651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2000" i="1">
                <a:latin typeface="Calibri" panose="020F0502020204030204" pitchFamily="34" charset="0"/>
                <a:cs typeface="Times New Roman" panose="02020603050405020304" pitchFamily="18" charset="0"/>
              </a:rPr>
              <a:t>хлеб</a:t>
            </a:r>
            <a:endParaRPr lang="ru-RU" altLang="ru-RU" sz="3600"/>
          </a:p>
        </p:txBody>
      </p:sp>
      <p:sp>
        <p:nvSpPr>
          <p:cNvPr id="87042" name="Text Box 2">
            <a:extLst>
              <a:ext uri="{FF2B5EF4-FFF2-40B4-BE49-F238E27FC236}">
                <a16:creationId xmlns:a16="http://schemas.microsoft.com/office/drawing/2014/main" id="{7DEA6507-E5F5-DC56-B612-EF4470612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1736725"/>
            <a:ext cx="112553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2000" i="1">
                <a:latin typeface="Calibri" panose="020F0502020204030204" pitchFamily="34" charset="0"/>
                <a:cs typeface="Times New Roman" panose="02020603050405020304" pitchFamily="18" charset="0"/>
              </a:rPr>
              <a:t>начинка</a:t>
            </a:r>
            <a:endParaRPr lang="ru-RU" altLang="ru-RU" sz="3600"/>
          </a:p>
        </p:txBody>
      </p:sp>
      <p:pic>
        <p:nvPicPr>
          <p:cNvPr id="87065" name="Picture 25">
            <a:extLst>
              <a:ext uri="{FF2B5EF4-FFF2-40B4-BE49-F238E27FC236}">
                <a16:creationId xmlns:a16="http://schemas.microsoft.com/office/drawing/2014/main" id="{E21952F0-ECAF-5F53-2890-8B5838E4D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" b="3465"/>
          <a:stretch>
            <a:fillRect/>
          </a:stretch>
        </p:blipFill>
        <p:spPr bwMode="auto">
          <a:xfrm>
            <a:off x="1928813" y="2101850"/>
            <a:ext cx="3316287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87064" name="Picture 24">
            <a:extLst>
              <a:ext uri="{FF2B5EF4-FFF2-40B4-BE49-F238E27FC236}">
                <a16:creationId xmlns:a16="http://schemas.microsoft.com/office/drawing/2014/main" id="{F34FA6E7-2543-032B-4961-B952686CA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1017588"/>
            <a:ext cx="322421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87074" name="Picture 34">
            <a:extLst>
              <a:ext uri="{FF2B5EF4-FFF2-40B4-BE49-F238E27FC236}">
                <a16:creationId xmlns:a16="http://schemas.microsoft.com/office/drawing/2014/main" id="{16C83E70-54A3-C28A-51FD-FE1CA79B8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1481138"/>
            <a:ext cx="3405188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87075" name="Rectangle 35">
            <a:extLst>
              <a:ext uri="{FF2B5EF4-FFF2-40B4-BE49-F238E27FC236}">
                <a16:creationId xmlns:a16="http://schemas.microsoft.com/office/drawing/2014/main" id="{5E1396F8-750E-0D81-7CE5-782B6DC5B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3868738"/>
            <a:ext cx="7469187" cy="193992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Fin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"input.txt"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Fout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"output.txt"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"w"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здесь работаем с файлами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Fi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n.close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out.close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7" name="Скругленная прямоугольная выноска 36">
            <a:extLst>
              <a:ext uri="{FF2B5EF4-FFF2-40B4-BE49-F238E27FC236}">
                <a16:creationId xmlns:a16="http://schemas.microsoft.com/office/drawing/2014/main" id="{D42059CA-6332-931B-E30B-0258FAEAF301}"/>
              </a:ext>
            </a:extLst>
          </p:cNvPr>
          <p:cNvSpPr/>
          <p:nvPr/>
        </p:nvSpPr>
        <p:spPr bwMode="auto">
          <a:xfrm>
            <a:off x="376238" y="2968625"/>
            <a:ext cx="3762375" cy="769938"/>
          </a:xfrm>
          <a:prstGeom prst="wedgeRoundRectCallout">
            <a:avLst>
              <a:gd name="adj1" fmla="val -25233"/>
              <a:gd name="adj2" fmla="val 75869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файловые переменные-</a:t>
            </a:r>
            <a:r>
              <a:rPr lang="ru-RU" sz="2400" i="1" dirty="0"/>
              <a:t>указатели 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72F45A8B-EDA8-392A-8225-2A3F9D340239}"/>
              </a:ext>
            </a:extLst>
          </p:cNvPr>
          <p:cNvSpPr/>
          <p:nvPr/>
        </p:nvSpPr>
        <p:spPr>
          <a:xfrm>
            <a:off x="5614988" y="5075238"/>
            <a:ext cx="3133725" cy="1200150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"r"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-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чтение</a:t>
            </a:r>
            <a:endParaRPr lang="en-US" sz="2400" b="1" dirty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"w"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–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запись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"a"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–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добавление</a:t>
            </a:r>
            <a:endParaRPr lang="ru-RU" dirty="0"/>
          </a:p>
        </p:txBody>
      </p:sp>
      <p:sp>
        <p:nvSpPr>
          <p:cNvPr id="23" name="Полилиния 22">
            <a:extLst>
              <a:ext uri="{FF2B5EF4-FFF2-40B4-BE49-F238E27FC236}">
                <a16:creationId xmlns:a16="http://schemas.microsoft.com/office/drawing/2014/main" id="{E0682C29-1EEB-0919-D4A1-8BAE1532E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4603750"/>
            <a:ext cx="311150" cy="549275"/>
          </a:xfrm>
          <a:custGeom>
            <a:avLst/>
            <a:gdLst>
              <a:gd name="T0" fmla="*/ 0 w 606055"/>
              <a:gd name="T1" fmla="*/ 716 h 765544"/>
              <a:gd name="T2" fmla="*/ 1 w 606055"/>
              <a:gd name="T3" fmla="*/ 0 h 765544"/>
              <a:gd name="T4" fmla="*/ 0 60000 65536"/>
              <a:gd name="T5" fmla="*/ 0 60000 65536"/>
              <a:gd name="T6" fmla="*/ 0 w 606055"/>
              <a:gd name="T7" fmla="*/ 0 h 765544"/>
              <a:gd name="T8" fmla="*/ 606055 w 606055"/>
              <a:gd name="T9" fmla="*/ 765544 h 765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6055" h="765544">
                <a:moveTo>
                  <a:pt x="0" y="765544"/>
                </a:moveTo>
                <a:cubicBezTo>
                  <a:pt x="31898" y="510363"/>
                  <a:pt x="606055" y="414669"/>
                  <a:pt x="95693" y="0"/>
                </a:cubicBezTo>
              </a:path>
            </a:pathLst>
          </a:custGeom>
          <a:noFill/>
          <a:ln w="1905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Скругленная прямоугольная выноска 23">
            <a:extLst>
              <a:ext uri="{FF2B5EF4-FFF2-40B4-BE49-F238E27FC236}">
                <a16:creationId xmlns:a16="http://schemas.microsoft.com/office/drawing/2014/main" id="{B0724674-07F6-9401-F73D-202F56296D34}"/>
              </a:ext>
            </a:extLst>
          </p:cNvPr>
          <p:cNvSpPr/>
          <p:nvPr/>
        </p:nvSpPr>
        <p:spPr bwMode="auto">
          <a:xfrm>
            <a:off x="4506913" y="2968625"/>
            <a:ext cx="3762375" cy="769938"/>
          </a:xfrm>
          <a:prstGeom prst="wedgeRoundRectCallout">
            <a:avLst>
              <a:gd name="adj1" fmla="val -33811"/>
              <a:gd name="adj2" fmla="val 75869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по умолчанию – на чтение (режим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ru-RU" sz="2400" dirty="0"/>
              <a:t>)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70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/>
      <p:bldP spid="87043" grpId="0"/>
      <p:bldP spid="87042" grpId="0"/>
      <p:bldP spid="87075" grpId="0" build="p" animBg="1"/>
      <p:bldP spid="37" grpId="0" animBg="1"/>
      <p:bldP spid="22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Заголовок 1">
            <a:extLst>
              <a:ext uri="{FF2B5EF4-FFF2-40B4-BE49-F238E27FC236}">
                <a16:creationId xmlns:a16="http://schemas.microsoft.com/office/drawing/2014/main" id="{87D298E8-FDCA-1727-EA9B-F3C7B1C5A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Ввод данных</a:t>
            </a:r>
          </a:p>
        </p:txBody>
      </p:sp>
      <p:sp>
        <p:nvSpPr>
          <p:cNvPr id="159747" name="Номер слайда 2">
            <a:extLst>
              <a:ext uri="{FF2B5EF4-FFF2-40B4-BE49-F238E27FC236}">
                <a16:creationId xmlns:a16="http://schemas.microsoft.com/office/drawing/2014/main" id="{232D9982-7E8E-0CBD-7656-6729A327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590407-304E-E945-AD91-32B025283FCE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4" name="Rectangle 35">
            <a:extLst>
              <a:ext uri="{FF2B5EF4-FFF2-40B4-BE49-F238E27FC236}">
                <a16:creationId xmlns:a16="http://schemas.microsoft.com/office/drawing/2014/main" id="{F750717C-A5A4-317C-4D8E-88EC9B870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887413"/>
            <a:ext cx="7469188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Fin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open(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"input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txt"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35">
            <a:extLst>
              <a:ext uri="{FF2B5EF4-FFF2-40B4-BE49-F238E27FC236}">
                <a16:creationId xmlns:a16="http://schemas.microsoft.com/office/drawing/2014/main" id="{2C688C5A-2258-33D1-F9B0-1C80612BC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1855788"/>
            <a:ext cx="7469188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Fin.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ru-RU" sz="2400" b="1" dirty="0">
                <a:latin typeface="Courier New"/>
                <a:ea typeface="Times New Roman"/>
              </a:rPr>
              <a:t>()    </a:t>
            </a: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# "1 2"</a:t>
            </a:r>
            <a:endParaRPr lang="ru-RU" sz="2400" b="1" dirty="0">
              <a:solidFill>
                <a:srgbClr val="008000"/>
              </a:solidFill>
              <a:latin typeface="Courier New"/>
              <a:ea typeface="Times New Roman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715E7A4-568E-1DAC-D75F-4A19B87F1801}"/>
              </a:ext>
            </a:extLst>
          </p:cNvPr>
          <p:cNvSpPr/>
          <p:nvPr/>
        </p:nvSpPr>
        <p:spPr>
          <a:xfrm>
            <a:off x="384175" y="1400175"/>
            <a:ext cx="2479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Чтение строки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BCBF884-8A04-E6D7-2014-9C9A3D4A5FEF}"/>
              </a:ext>
            </a:extLst>
          </p:cNvPr>
          <p:cNvSpPr/>
          <p:nvPr/>
        </p:nvSpPr>
        <p:spPr>
          <a:xfrm>
            <a:off x="384175" y="2389188"/>
            <a:ext cx="6307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Чтение строки</a:t>
            </a:r>
            <a:r>
              <a:rPr lang="en-US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и разбивка по пробелам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/>
          </a:p>
        </p:txBody>
      </p:sp>
      <p:sp>
        <p:nvSpPr>
          <p:cNvPr id="16" name="Rectangle 35">
            <a:extLst>
              <a:ext uri="{FF2B5EF4-FFF2-40B4-BE49-F238E27FC236}">
                <a16:creationId xmlns:a16="http://schemas.microsoft.com/office/drawing/2014/main" id="{55E95CD8-9BA6-F60D-4873-C135EBB45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2887663"/>
            <a:ext cx="8356600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Fin.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ru-RU" sz="2400" b="1" dirty="0">
                <a:latin typeface="Courier New"/>
                <a:ea typeface="Times New Roman"/>
              </a:rPr>
              <a:t>().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ru-RU" sz="2400" b="1" dirty="0">
                <a:latin typeface="Courier New"/>
                <a:ea typeface="Times New Roman"/>
              </a:rPr>
              <a:t>()    </a:t>
            </a: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# ["1","2"]</a:t>
            </a:r>
            <a:endParaRPr lang="ru-RU" sz="2400" b="1" dirty="0">
              <a:solidFill>
                <a:srgbClr val="008000"/>
              </a:solidFill>
              <a:latin typeface="Courier New"/>
              <a:ea typeface="Times New Roman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D6D0411-8892-0C67-3989-710FD36F3740}"/>
              </a:ext>
            </a:extLst>
          </p:cNvPr>
          <p:cNvSpPr/>
          <p:nvPr/>
        </p:nvSpPr>
        <p:spPr>
          <a:xfrm>
            <a:off x="384175" y="3379788"/>
            <a:ext cx="342106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Чтение целых чисел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/>
          </a:p>
        </p:txBody>
      </p:sp>
      <p:sp>
        <p:nvSpPr>
          <p:cNvPr id="18" name="Rectangle 35">
            <a:extLst>
              <a:ext uri="{FF2B5EF4-FFF2-40B4-BE49-F238E27FC236}">
                <a16:creationId xmlns:a16="http://schemas.microsoft.com/office/drawing/2014/main" id="{81D6E1E9-48C0-BC9C-5DAD-A3AAB21C0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3835400"/>
            <a:ext cx="8356600" cy="830263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Fin.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ru-RU" sz="2400" b="1" dirty="0">
                <a:latin typeface="Courier New"/>
                <a:ea typeface="Times New Roman"/>
              </a:rPr>
              <a:t>().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ru-RU" sz="2400" b="1" dirty="0">
                <a:latin typeface="Courier New"/>
                <a:ea typeface="Times New Roman"/>
              </a:rPr>
              <a:t>()    </a:t>
            </a: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# ["1","2"]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(s[0]),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(s[1])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20AB384-4128-7470-29AC-9EA491E349A0}"/>
              </a:ext>
            </a:extLst>
          </p:cNvPr>
          <p:cNvSpPr/>
          <p:nvPr/>
        </p:nvSpPr>
        <p:spPr>
          <a:xfrm>
            <a:off x="384175" y="4692650"/>
            <a:ext cx="14049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или так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/>
          </a:p>
        </p:txBody>
      </p:sp>
      <p:sp>
        <p:nvSpPr>
          <p:cNvPr id="20" name="Rectangle 35">
            <a:extLst>
              <a:ext uri="{FF2B5EF4-FFF2-40B4-BE49-F238E27FC236}">
                <a16:creationId xmlns:a16="http://schemas.microsoft.com/office/drawing/2014/main" id="{60CC001E-6775-1036-69EC-3E81812B8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5146675"/>
            <a:ext cx="8356600" cy="461963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 = [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(x)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x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s]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5DEA419-9E8B-E4E6-DE8A-4C5729E682A5}"/>
              </a:ext>
            </a:extLst>
          </p:cNvPr>
          <p:cNvSpPr/>
          <p:nvPr/>
        </p:nvSpPr>
        <p:spPr>
          <a:xfrm>
            <a:off x="384175" y="5562600"/>
            <a:ext cx="14049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или так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/>
          </a:p>
        </p:txBody>
      </p:sp>
      <p:sp>
        <p:nvSpPr>
          <p:cNvPr id="22" name="Rectangle 35">
            <a:extLst>
              <a:ext uri="{FF2B5EF4-FFF2-40B4-BE49-F238E27FC236}">
                <a16:creationId xmlns:a16="http://schemas.microsoft.com/office/drawing/2014/main" id="{4B079CD3-9A2F-B168-1A7C-F0A7E8028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6018213"/>
            <a:ext cx="8356600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 =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map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, s )</a:t>
            </a:r>
            <a:endParaRPr lang="ru-RU" sz="2400" b="1" dirty="0">
              <a:latin typeface="Courier New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Заголовок 1">
            <a:extLst>
              <a:ext uri="{FF2B5EF4-FFF2-40B4-BE49-F238E27FC236}">
                <a16:creationId xmlns:a16="http://schemas.microsoft.com/office/drawing/2014/main" id="{C541B3CB-8DAA-044E-6D19-8C8C79B1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Вывод данных в файл</a:t>
            </a:r>
          </a:p>
        </p:txBody>
      </p:sp>
      <p:sp>
        <p:nvSpPr>
          <p:cNvPr id="160771" name="Номер слайда 2">
            <a:extLst>
              <a:ext uri="{FF2B5EF4-FFF2-40B4-BE49-F238E27FC236}">
                <a16:creationId xmlns:a16="http://schemas.microsoft.com/office/drawing/2014/main" id="{0B4A4373-3CF2-4BBC-7D12-A020E5B2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B9E0FC-C89B-504B-ACEA-B6CACF9E6E0C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/>
          </a:p>
        </p:txBody>
      </p:sp>
      <p:sp>
        <p:nvSpPr>
          <p:cNvPr id="6" name="Rectangle 35">
            <a:extLst>
              <a:ext uri="{FF2B5EF4-FFF2-40B4-BE49-F238E27FC236}">
                <a16:creationId xmlns:a16="http://schemas.microsoft.com/office/drawing/2014/main" id="{08CBA145-26C6-5DF0-4FB3-9465C15FD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950913"/>
            <a:ext cx="8353425" cy="201612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endParaRPr lang="ru-RU" sz="2400" b="1" dirty="0">
              <a:solidFill>
                <a:srgbClr val="00B0F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Fout</a:t>
            </a:r>
            <a:r>
              <a:rPr lang="ru-RU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open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"output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txt"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"w"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latin typeface="Courier New"/>
                <a:ea typeface="Times New Roman"/>
              </a:rPr>
              <a:t>Fout.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write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f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"{a} + {b} = {</a:t>
            </a:r>
            <a:r>
              <a:rPr lang="en-US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a+b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}\n"</a:t>
            </a:r>
            <a:r>
              <a:rPr lang="en-US" sz="2400" b="1" dirty="0">
                <a:latin typeface="Courier New"/>
                <a:ea typeface="Times New Roman"/>
              </a:rPr>
              <a:t> )</a:t>
            </a:r>
            <a:endParaRPr lang="ru-RU" sz="2400" b="1" dirty="0">
              <a:latin typeface="Courier New"/>
              <a:ea typeface="Times New Roman"/>
            </a:endParaRPr>
          </a:p>
          <a:p>
            <a:pPr indent="90488">
              <a:spcBef>
                <a:spcPts val="600"/>
              </a:spcBef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out.close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</p:txBody>
      </p:sp>
      <p:grpSp>
        <p:nvGrpSpPr>
          <p:cNvPr id="2" name="Group 71">
            <a:extLst>
              <a:ext uri="{FF2B5EF4-FFF2-40B4-BE49-F238E27FC236}">
                <a16:creationId xmlns:a16="http://schemas.microsoft.com/office/drawing/2014/main" id="{E10D5338-8CBE-C626-14EC-EF872160C9FC}"/>
              </a:ext>
            </a:extLst>
          </p:cNvPr>
          <p:cNvGrpSpPr>
            <a:grpSpLocks/>
          </p:cNvGrpSpPr>
          <p:nvPr/>
        </p:nvGrpSpPr>
        <p:grpSpPr bwMode="auto">
          <a:xfrm>
            <a:off x="933450" y="3144838"/>
            <a:ext cx="7188200" cy="663575"/>
            <a:chOff x="2325" y="3072"/>
            <a:chExt cx="4528" cy="418"/>
          </a:xfrm>
        </p:grpSpPr>
        <p:sp>
          <p:nvSpPr>
            <p:cNvPr id="8" name="Text Box 69">
              <a:extLst>
                <a:ext uri="{FF2B5EF4-FFF2-40B4-BE49-F238E27FC236}">
                  <a16:creationId xmlns:a16="http://schemas.microsoft.com/office/drawing/2014/main" id="{F4ED93BB-AB9F-3868-EAC2-C49D8B48EA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3122"/>
              <a:ext cx="4220" cy="330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 Все данные преобразовать в строку!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60778" name="Oval 70">
              <a:extLst>
                <a:ext uri="{FF2B5EF4-FFF2-40B4-BE49-F238E27FC236}">
                  <a16:creationId xmlns:a16="http://schemas.microsoft.com/office/drawing/2014/main" id="{77EE190F-E9F9-7D5D-A376-CE844A5A6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ru-RU" sz="4400">
                  <a:solidFill>
                    <a:schemeClr val="bg1"/>
                  </a:solidFill>
                  <a:latin typeface="Arial Black" panose="020B0604020202020204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anose="020B0604020202020204" pitchFamily="34" charset="0"/>
              </a:endParaRPr>
            </a:p>
          </p:txBody>
        </p:sp>
      </p:grpSp>
      <p:sp>
        <p:nvSpPr>
          <p:cNvPr id="9" name="Rectangle 35">
            <a:extLst>
              <a:ext uri="{FF2B5EF4-FFF2-40B4-BE49-F238E27FC236}">
                <a16:creationId xmlns:a16="http://schemas.microsoft.com/office/drawing/2014/main" id="{EA54D430-BDB9-5FB9-A18C-22DF5F7E1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3959225"/>
            <a:ext cx="8353425" cy="201612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endParaRPr lang="ru-RU" sz="2400" b="1" dirty="0">
              <a:solidFill>
                <a:srgbClr val="00B0F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Fout</a:t>
            </a:r>
            <a:r>
              <a:rPr lang="ru-RU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open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"output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txt"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"w"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ourier New"/>
                <a:ea typeface="Times New Roman"/>
              </a:rPr>
              <a:t>( f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"{a} + {b} = {</a:t>
            </a:r>
            <a:r>
              <a:rPr lang="en-US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a+b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}"</a:t>
            </a:r>
            <a:r>
              <a:rPr lang="en-US" sz="2400" b="1" dirty="0">
                <a:latin typeface="Courier New"/>
                <a:ea typeface="Times New Roman"/>
              </a:rPr>
              <a:t>, file</a:t>
            </a:r>
            <a:r>
              <a:rPr lang="en-US" sz="2400" b="1" dirty="0">
                <a:latin typeface="+mj-lt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Fout</a:t>
            </a:r>
            <a:r>
              <a:rPr lang="en-US" sz="2400" b="1" dirty="0">
                <a:latin typeface="Courier New"/>
                <a:ea typeface="Times New Roman"/>
              </a:rPr>
              <a:t> )</a:t>
            </a:r>
            <a:endParaRPr lang="ru-RU" sz="2400" b="1" dirty="0">
              <a:latin typeface="Courier New"/>
              <a:ea typeface="Times New Roman"/>
            </a:endParaRPr>
          </a:p>
          <a:p>
            <a:pPr indent="90488">
              <a:spcBef>
                <a:spcPts val="600"/>
              </a:spcBef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out.close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5DD5A60-42DE-7AD6-C0BF-E4CFD3427218}"/>
              </a:ext>
            </a:extLst>
          </p:cNvPr>
          <p:cNvSpPr/>
          <p:nvPr/>
        </p:nvSpPr>
        <p:spPr>
          <a:xfrm>
            <a:off x="5878513" y="5072063"/>
            <a:ext cx="2014537" cy="46196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latin typeface="Courier New"/>
                <a:ea typeface="Times New Roman"/>
              </a:rPr>
              <a:t>file</a:t>
            </a:r>
            <a:r>
              <a:rPr lang="en-US" sz="2400" b="1" dirty="0">
                <a:latin typeface="+mj-lt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Fout</a:t>
            </a:r>
            <a:endParaRPr lang="ru-RU" sz="2400" dirty="0"/>
          </a:p>
        </p:txBody>
      </p:sp>
      <p:sp>
        <p:nvSpPr>
          <p:cNvPr id="10" name="Скругленная прямоугольная выноска 9">
            <a:extLst>
              <a:ext uri="{FF2B5EF4-FFF2-40B4-BE49-F238E27FC236}">
                <a16:creationId xmlns:a16="http://schemas.microsoft.com/office/drawing/2014/main" id="{77F84CAD-B67C-192B-340E-C5BCB7B076A0}"/>
              </a:ext>
            </a:extLst>
          </p:cNvPr>
          <p:cNvSpPr/>
          <p:nvPr/>
        </p:nvSpPr>
        <p:spPr bwMode="auto">
          <a:xfrm>
            <a:off x="4468813" y="5799138"/>
            <a:ext cx="1409700" cy="738187"/>
          </a:xfrm>
          <a:prstGeom prst="wedgeRoundRectCallout">
            <a:avLst>
              <a:gd name="adj1" fmla="val 18746"/>
              <a:gd name="adj2" fmla="val -115855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не надо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"\n"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animBg="1"/>
      <p:bldP spid="3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Заголовок 1">
            <a:extLst>
              <a:ext uri="{FF2B5EF4-FFF2-40B4-BE49-F238E27FC236}">
                <a16:creationId xmlns:a16="http://schemas.microsoft.com/office/drawing/2014/main" id="{A95DC673-0690-EB69-DEE2-BE495EEAC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Чтение неизвестного количества данных</a:t>
            </a:r>
          </a:p>
        </p:txBody>
      </p:sp>
      <p:sp>
        <p:nvSpPr>
          <p:cNvPr id="162819" name="Номер слайда 2">
            <a:extLst>
              <a:ext uri="{FF2B5EF4-FFF2-40B4-BE49-F238E27FC236}">
                <a16:creationId xmlns:a16="http://schemas.microsoft.com/office/drawing/2014/main" id="{DCF1EADD-2B0F-5409-DE91-C3DC32E47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ED4151-1B5B-B641-9ABD-9FE1A712EC7A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4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2381E3E-28E4-D282-FAA6-E09B775BD642}"/>
              </a:ext>
            </a:extLst>
          </p:cNvPr>
          <p:cNvSpPr/>
          <p:nvPr/>
        </p:nvSpPr>
        <p:spPr>
          <a:xfrm>
            <a:off x="382588" y="801688"/>
            <a:ext cx="8462962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1950" indent="-361950" eaLnBrk="1" hangingPunct="1">
              <a:defRPr/>
            </a:pPr>
            <a:r>
              <a:rPr lang="ru-RU" sz="2400" i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Задача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. В файле записано неизвестное количество строк. Как их все считать?.</a:t>
            </a:r>
            <a:endParaRPr lang="ru-RU" sz="1400" dirty="0"/>
          </a:p>
        </p:txBody>
      </p:sp>
      <p:sp>
        <p:nvSpPr>
          <p:cNvPr id="6" name="Rectangle 35">
            <a:extLst>
              <a:ext uri="{FF2B5EF4-FFF2-40B4-BE49-F238E27FC236}">
                <a16:creationId xmlns:a16="http://schemas.microsoft.com/office/drawing/2014/main" id="{C0276360-4CC3-FC71-47DA-2BD4BD7E1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1789113"/>
            <a:ext cx="7469187" cy="230822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sum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Fin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"input.txt" 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latin typeface="Courier New"/>
                <a:ea typeface="Times New Roman"/>
              </a:rPr>
              <a:t>lst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Fin.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readlines</a:t>
            </a:r>
            <a:r>
              <a:rPr lang="en-US" sz="2400" b="1" dirty="0">
                <a:latin typeface="Courier New"/>
                <a:ea typeface="Times New Roman"/>
              </a:rPr>
              <a:t>()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s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lst</a:t>
            </a:r>
            <a:r>
              <a:rPr lang="en-US" sz="2400" b="1" dirty="0">
                <a:latin typeface="Courier New"/>
                <a:ea typeface="Times New Roman"/>
              </a:rPr>
              <a:t>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print(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s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Fin</a:t>
            </a:r>
            <a:r>
              <a:rPr lang="ru-RU" sz="2400" b="1" dirty="0">
                <a:latin typeface="Courier New"/>
                <a:ea typeface="Times New Roman"/>
              </a:rPr>
              <a:t>.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close</a:t>
            </a:r>
            <a:r>
              <a:rPr lang="ru-RU" sz="2400" b="1" dirty="0">
                <a:latin typeface="Courier New"/>
                <a:ea typeface="Times New Roman"/>
              </a:rPr>
              <a:t>()</a:t>
            </a:r>
          </a:p>
        </p:txBody>
      </p:sp>
      <p:sp>
        <p:nvSpPr>
          <p:cNvPr id="8" name="Скругленная прямоугольная выноска 7">
            <a:extLst>
              <a:ext uri="{FF2B5EF4-FFF2-40B4-BE49-F238E27FC236}">
                <a16:creationId xmlns:a16="http://schemas.microsoft.com/office/drawing/2014/main" id="{2F9874A8-4BAB-5B82-C12D-5A98FBC4122C}"/>
              </a:ext>
            </a:extLst>
          </p:cNvPr>
          <p:cNvSpPr/>
          <p:nvPr/>
        </p:nvSpPr>
        <p:spPr bwMode="auto">
          <a:xfrm>
            <a:off x="4159250" y="3065463"/>
            <a:ext cx="3763963" cy="769937"/>
          </a:xfrm>
          <a:prstGeom prst="wedgeRoundRectCallout">
            <a:avLst>
              <a:gd name="adj1" fmla="val -72366"/>
              <a:gd name="adj2" fmla="val -65477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прочитать все строки в список строк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Заголовок 1">
            <a:extLst>
              <a:ext uri="{FF2B5EF4-FFF2-40B4-BE49-F238E27FC236}">
                <a16:creationId xmlns:a16="http://schemas.microsoft.com/office/drawing/2014/main" id="{5F2B66C5-873A-763C-FFEB-F5995F80A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Чтение неизвестного количества данных</a:t>
            </a:r>
          </a:p>
        </p:txBody>
      </p:sp>
      <p:sp>
        <p:nvSpPr>
          <p:cNvPr id="163843" name="Номер слайда 2">
            <a:extLst>
              <a:ext uri="{FF2B5EF4-FFF2-40B4-BE49-F238E27FC236}">
                <a16:creationId xmlns:a16="http://schemas.microsoft.com/office/drawing/2014/main" id="{8AD9CA47-9A30-57ED-6B42-DFAD44178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38C4C8-D0FC-E54C-BB38-F694D5852CD5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/>
          </a:p>
        </p:txBody>
      </p:sp>
      <p:sp>
        <p:nvSpPr>
          <p:cNvPr id="6" name="Rectangle 35">
            <a:extLst>
              <a:ext uri="{FF2B5EF4-FFF2-40B4-BE49-F238E27FC236}">
                <a16:creationId xmlns:a16="http://schemas.microsoft.com/office/drawing/2014/main" id="{E46E41CC-57FB-FD2E-F4FB-A7BD3B837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1789113"/>
            <a:ext cx="7469187" cy="1570037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sum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with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"input.txt"</a:t>
            </a:r>
            <a:r>
              <a:rPr lang="en-US" sz="2400" b="1" dirty="0">
                <a:latin typeface="Courier New"/>
                <a:ea typeface="Times New Roman"/>
              </a:rPr>
              <a:t> )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as</a:t>
            </a:r>
            <a:r>
              <a:rPr lang="en-US" sz="2400" b="1" dirty="0">
                <a:latin typeface="Courier New"/>
                <a:ea typeface="Times New Roman"/>
              </a:rPr>
              <a:t> Fin:	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 for </a:t>
            </a:r>
            <a:r>
              <a:rPr lang="en-US" sz="2400" b="1" dirty="0">
                <a:latin typeface="Courier New"/>
                <a:ea typeface="Times New Roman"/>
              </a:rPr>
              <a:t>s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Fin: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latin typeface="Courier New"/>
                <a:ea typeface="Times New Roman"/>
              </a:rPr>
              <a:t>sum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(s)</a:t>
            </a:r>
            <a:endParaRPr lang="ru-RU" sz="2400" b="1" dirty="0">
              <a:latin typeface="Courier New"/>
              <a:ea typeface="Times New Roman"/>
            </a:endParaRPr>
          </a:p>
        </p:txBody>
      </p:sp>
      <p:grpSp>
        <p:nvGrpSpPr>
          <p:cNvPr id="2" name="Group 71">
            <a:extLst>
              <a:ext uri="{FF2B5EF4-FFF2-40B4-BE49-F238E27FC236}">
                <a16:creationId xmlns:a16="http://schemas.microsoft.com/office/drawing/2014/main" id="{8778AA3A-993F-F88C-6FAA-3794987EC5FF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5389563"/>
            <a:ext cx="5467350" cy="663575"/>
            <a:chOff x="2325" y="3072"/>
            <a:chExt cx="3444" cy="418"/>
          </a:xfrm>
        </p:grpSpPr>
        <p:sp>
          <p:nvSpPr>
            <p:cNvPr id="9" name="Text Box 69">
              <a:extLst>
                <a:ext uri="{FF2B5EF4-FFF2-40B4-BE49-F238E27FC236}">
                  <a16:creationId xmlns:a16="http://schemas.microsoft.com/office/drawing/2014/main" id="{4105A013-3D5F-AABC-27E2-7946D541B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3122"/>
              <a:ext cx="3136" cy="330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 Не нужно закрывать файл!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63850" name="Oval 70">
              <a:extLst>
                <a:ext uri="{FF2B5EF4-FFF2-40B4-BE49-F238E27FC236}">
                  <a16:creationId xmlns:a16="http://schemas.microsoft.com/office/drawing/2014/main" id="{51EBB5B9-143F-3760-5D23-748DC487C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ru-RU" sz="4400">
                  <a:solidFill>
                    <a:schemeClr val="bg1"/>
                  </a:solidFill>
                  <a:latin typeface="Arial Black" panose="020B0604020202020204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anose="020B0604020202020204" pitchFamily="34" charset="0"/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F35AA21-2BC5-019A-645E-8540B29E1880}"/>
              </a:ext>
            </a:extLst>
          </p:cNvPr>
          <p:cNvSpPr/>
          <p:nvPr/>
        </p:nvSpPr>
        <p:spPr>
          <a:xfrm>
            <a:off x="384175" y="3387725"/>
            <a:ext cx="14049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или так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/>
          </a:p>
        </p:txBody>
      </p:sp>
      <p:sp>
        <p:nvSpPr>
          <p:cNvPr id="15" name="Rectangle 35">
            <a:extLst>
              <a:ext uri="{FF2B5EF4-FFF2-40B4-BE49-F238E27FC236}">
                <a16:creationId xmlns:a16="http://schemas.microsoft.com/office/drawing/2014/main" id="{D2D379C2-1429-422F-A4B5-8D0706FC9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3894138"/>
            <a:ext cx="7469187" cy="12001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sum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for </a:t>
            </a:r>
            <a:r>
              <a:rPr lang="en-US" sz="2400" b="1" dirty="0">
                <a:latin typeface="Courier New"/>
                <a:ea typeface="Times New Roman"/>
              </a:rPr>
              <a:t>s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 in</a:t>
            </a:r>
            <a:r>
              <a:rPr lang="ru-RU" sz="2400" b="1" dirty="0">
                <a:solidFill>
                  <a:srgbClr val="0000CC"/>
                </a:solidFill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"input.txt"</a:t>
            </a:r>
            <a:r>
              <a:rPr lang="en-US" sz="2400" b="1" dirty="0">
                <a:latin typeface="Courier New"/>
                <a:ea typeface="Times New Roman"/>
              </a:rPr>
              <a:t> ):	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sum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(s)</a:t>
            </a:r>
            <a:endParaRPr lang="ru-RU" sz="2400" b="1" dirty="0">
              <a:latin typeface="Courier New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14" grpId="0"/>
      <p:bldP spid="15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ce09d3b11351bfac8dd908c8defb94b2c2f299"/>
</p:tagLst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48036</TotalTime>
  <Words>479</Words>
  <Application>Microsoft Macintosh PowerPoint</Application>
  <PresentationFormat>Экран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Symbol</vt:lpstr>
      <vt:lpstr>Times New Roman</vt:lpstr>
      <vt:lpstr>Arial Black</vt:lpstr>
      <vt:lpstr>Courier New</vt:lpstr>
      <vt:lpstr>Calibri</vt:lpstr>
      <vt:lpstr>Wingdings</vt:lpstr>
      <vt:lpstr>Оформление по умолчанию</vt:lpstr>
      <vt:lpstr>Программирование на языке Python</vt:lpstr>
      <vt:lpstr>Какие бывают файлы?</vt:lpstr>
      <vt:lpstr>Принцип сэндвича</vt:lpstr>
      <vt:lpstr>Ввод данных</vt:lpstr>
      <vt:lpstr>Вывод данных в файл</vt:lpstr>
      <vt:lpstr>Чтение неизвестного количества данных</vt:lpstr>
      <vt:lpstr>Чтение неизвестного количества данных</vt:lpstr>
    </vt:vector>
  </TitlesOfParts>
  <Company>163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(ПО)</dc:title>
  <dc:creator>kp</dc:creator>
  <cp:lastModifiedBy>Антон Деникин</cp:lastModifiedBy>
  <cp:revision>1840</cp:revision>
  <dcterms:created xsi:type="dcterms:W3CDTF">2007-01-31T19:13:48Z</dcterms:created>
  <dcterms:modified xsi:type="dcterms:W3CDTF">2024-11-29T16:14:48Z</dcterms:modified>
</cp:coreProperties>
</file>