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7"/>
  </p:notesMasterIdLst>
  <p:sldIdLst>
    <p:sldId id="270" r:id="rId2"/>
    <p:sldId id="258" r:id="rId3"/>
    <p:sldId id="271" r:id="rId4"/>
    <p:sldId id="291" r:id="rId5"/>
    <p:sldId id="272" r:id="rId6"/>
    <p:sldId id="292" r:id="rId7"/>
    <p:sldId id="330" r:id="rId8"/>
    <p:sldId id="293" r:id="rId9"/>
    <p:sldId id="331" r:id="rId10"/>
    <p:sldId id="273" r:id="rId11"/>
    <p:sldId id="259" r:id="rId12"/>
    <p:sldId id="294" r:id="rId13"/>
    <p:sldId id="332" r:id="rId14"/>
    <p:sldId id="295" r:id="rId15"/>
    <p:sldId id="333" r:id="rId16"/>
    <p:sldId id="296" r:id="rId17"/>
    <p:sldId id="334" r:id="rId18"/>
    <p:sldId id="297" r:id="rId19"/>
    <p:sldId id="335" r:id="rId20"/>
    <p:sldId id="298" r:id="rId21"/>
    <p:sldId id="299" r:id="rId22"/>
    <p:sldId id="300" r:id="rId23"/>
    <p:sldId id="336" r:id="rId24"/>
    <p:sldId id="301" r:id="rId25"/>
    <p:sldId id="302" r:id="rId26"/>
    <p:sldId id="303" r:id="rId27"/>
    <p:sldId id="304" r:id="rId28"/>
    <p:sldId id="337" r:id="rId29"/>
    <p:sldId id="305" r:id="rId30"/>
    <p:sldId id="306" r:id="rId31"/>
    <p:sldId id="307" r:id="rId32"/>
    <p:sldId id="308" r:id="rId33"/>
    <p:sldId id="309" r:id="rId34"/>
    <p:sldId id="338" r:id="rId35"/>
    <p:sldId id="310" r:id="rId36"/>
    <p:sldId id="339" r:id="rId37"/>
    <p:sldId id="311" r:id="rId38"/>
    <p:sldId id="312" r:id="rId39"/>
    <p:sldId id="313" r:id="rId40"/>
    <p:sldId id="340" r:id="rId41"/>
    <p:sldId id="314" r:id="rId42"/>
    <p:sldId id="315" r:id="rId43"/>
    <p:sldId id="341" r:id="rId44"/>
    <p:sldId id="316" r:id="rId45"/>
    <p:sldId id="342" r:id="rId46"/>
    <p:sldId id="317" r:id="rId47"/>
    <p:sldId id="343" r:id="rId48"/>
    <p:sldId id="318" r:id="rId49"/>
    <p:sldId id="344" r:id="rId50"/>
    <p:sldId id="319" r:id="rId51"/>
    <p:sldId id="320" r:id="rId52"/>
    <p:sldId id="345" r:id="rId53"/>
    <p:sldId id="321" r:id="rId54"/>
    <p:sldId id="322" r:id="rId55"/>
    <p:sldId id="346" r:id="rId56"/>
    <p:sldId id="323" r:id="rId57"/>
    <p:sldId id="324" r:id="rId58"/>
    <p:sldId id="325" r:id="rId59"/>
    <p:sldId id="326" r:id="rId60"/>
    <p:sldId id="349" r:id="rId61"/>
    <p:sldId id="327" r:id="rId62"/>
    <p:sldId id="350" r:id="rId63"/>
    <p:sldId id="328" r:id="rId64"/>
    <p:sldId id="351" r:id="rId65"/>
    <p:sldId id="329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014DB8-BEF8-4960-B2B1-021F3A9A2A4A}">
      <dsp:nvSpPr>
        <dsp:cNvPr id="0" name=""/>
        <dsp:cNvSpPr/>
      </dsp:nvSpPr>
      <dsp:spPr>
        <a:xfrm>
          <a:off x="3167600" y="2030357"/>
          <a:ext cx="2161743" cy="1267877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Преимущества языка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Python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7600" y="2030357"/>
        <a:ext cx="2161743" cy="1267877"/>
      </dsp:txXfrm>
    </dsp:sp>
    <dsp:sp modelId="{F42BF4ED-89DC-4E65-BF13-F8E7E349E84A}">
      <dsp:nvSpPr>
        <dsp:cNvPr id="0" name=""/>
        <dsp:cNvSpPr/>
      </dsp:nvSpPr>
      <dsp:spPr>
        <a:xfrm rot="16200000">
          <a:off x="3984703" y="1332071"/>
          <a:ext cx="527537" cy="43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6200000">
        <a:off x="3984703" y="1332071"/>
        <a:ext cx="527537" cy="431078"/>
      </dsp:txXfrm>
    </dsp:sp>
    <dsp:sp modelId="{77EACBD6-59A6-48A1-8EAA-6A12A816F4B2}">
      <dsp:nvSpPr>
        <dsp:cNvPr id="0" name=""/>
        <dsp:cNvSpPr/>
      </dsp:nvSpPr>
      <dsp:spPr>
        <a:xfrm>
          <a:off x="3383774" y="20700"/>
          <a:ext cx="1729394" cy="1014301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расширяемость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3774" y="20700"/>
        <a:ext cx="1729394" cy="1014301"/>
      </dsp:txXfrm>
    </dsp:sp>
    <dsp:sp modelId="{157281C4-84A4-435D-8039-74EF9BF21C66}">
      <dsp:nvSpPr>
        <dsp:cNvPr id="0" name=""/>
        <dsp:cNvSpPr/>
      </dsp:nvSpPr>
      <dsp:spPr>
        <a:xfrm rot="19073470">
          <a:off x="4974121" y="1446035"/>
          <a:ext cx="767480" cy="43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9073470">
        <a:off x="4974121" y="1446035"/>
        <a:ext cx="767480" cy="431078"/>
      </dsp:txXfrm>
    </dsp:sp>
    <dsp:sp modelId="{7323184D-8601-48E5-9356-19EB12C9C39E}">
      <dsp:nvSpPr>
        <dsp:cNvPr id="0" name=""/>
        <dsp:cNvSpPr/>
      </dsp:nvSpPr>
      <dsp:spPr>
        <a:xfrm>
          <a:off x="5517110" y="228929"/>
          <a:ext cx="1729394" cy="1014301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портативность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7110" y="228929"/>
        <a:ext cx="1729394" cy="1014301"/>
      </dsp:txXfrm>
    </dsp:sp>
    <dsp:sp modelId="{3056D56F-F89B-4EED-9E59-020480E69B3B}">
      <dsp:nvSpPr>
        <dsp:cNvPr id="0" name=""/>
        <dsp:cNvSpPr/>
      </dsp:nvSpPr>
      <dsp:spPr>
        <a:xfrm rot="20832908">
          <a:off x="5490039" y="2099508"/>
          <a:ext cx="595077" cy="43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20832908">
        <a:off x="5490039" y="2099508"/>
        <a:ext cx="595077" cy="431078"/>
      </dsp:txXfrm>
    </dsp:sp>
    <dsp:sp modelId="{E14BF68F-9BB8-448B-8D69-6CF4E81241F3}">
      <dsp:nvSpPr>
        <dsp:cNvPr id="0" name=""/>
        <dsp:cNvSpPr/>
      </dsp:nvSpPr>
      <dsp:spPr>
        <a:xfrm>
          <a:off x="6293225" y="1496942"/>
          <a:ext cx="1729394" cy="1014301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является бесплатным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3225" y="1496942"/>
        <a:ext cx="1729394" cy="1014301"/>
      </dsp:txXfrm>
    </dsp:sp>
    <dsp:sp modelId="{15D07F55-01A1-4968-BB57-542F0DD1B574}">
      <dsp:nvSpPr>
        <dsp:cNvPr id="0" name=""/>
        <dsp:cNvSpPr/>
      </dsp:nvSpPr>
      <dsp:spPr>
        <a:xfrm rot="767092">
          <a:off x="5490039" y="2798005"/>
          <a:ext cx="595077" cy="43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767092">
        <a:off x="5490039" y="2798005"/>
        <a:ext cx="595077" cy="431078"/>
      </dsp:txXfrm>
    </dsp:sp>
    <dsp:sp modelId="{47862493-4419-462E-AE3F-8ACBF20A2A56}">
      <dsp:nvSpPr>
        <dsp:cNvPr id="0" name=""/>
        <dsp:cNvSpPr/>
      </dsp:nvSpPr>
      <dsp:spPr>
        <a:xfrm>
          <a:off x="6293225" y="2817347"/>
          <a:ext cx="1729394" cy="1014301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легкость для чтения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3225" y="2817347"/>
        <a:ext cx="1729394" cy="1014301"/>
      </dsp:txXfrm>
    </dsp:sp>
    <dsp:sp modelId="{2B6CA914-4938-4BCB-8A0F-65FD5048D0A3}">
      <dsp:nvSpPr>
        <dsp:cNvPr id="0" name=""/>
        <dsp:cNvSpPr/>
      </dsp:nvSpPr>
      <dsp:spPr>
        <a:xfrm rot="2487380">
          <a:off x="4985262" y="3429827"/>
          <a:ext cx="747624" cy="43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2487380">
        <a:off x="4985262" y="3429827"/>
        <a:ext cx="747624" cy="431078"/>
      </dsp:txXfrm>
    </dsp:sp>
    <dsp:sp modelId="{2C23D684-8745-46B6-BEEC-B95B01F605F2}">
      <dsp:nvSpPr>
        <dsp:cNvPr id="0" name=""/>
        <dsp:cNvSpPr/>
      </dsp:nvSpPr>
      <dsp:spPr>
        <a:xfrm>
          <a:off x="5517123" y="4041676"/>
          <a:ext cx="1729394" cy="1014301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широта стандартной библиотеки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7123" y="4041676"/>
        <a:ext cx="1729394" cy="1014301"/>
      </dsp:txXfrm>
    </dsp:sp>
    <dsp:sp modelId="{D3D62F4D-0126-4BA0-A231-A22549692FD8}">
      <dsp:nvSpPr>
        <dsp:cNvPr id="0" name=""/>
        <dsp:cNvSpPr/>
      </dsp:nvSpPr>
      <dsp:spPr>
        <a:xfrm rot="5400000">
          <a:off x="3984703" y="3565442"/>
          <a:ext cx="527537" cy="43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3984703" y="3565442"/>
        <a:ext cx="527537" cy="431078"/>
      </dsp:txXfrm>
    </dsp:sp>
    <dsp:sp modelId="{2E5F91E3-B7C0-4B56-9386-B18448DAE337}">
      <dsp:nvSpPr>
        <dsp:cNvPr id="0" name=""/>
        <dsp:cNvSpPr/>
      </dsp:nvSpPr>
      <dsp:spPr>
        <a:xfrm>
          <a:off x="3383774" y="4293589"/>
          <a:ext cx="1729394" cy="1014301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создание графического интерфейса пользователя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3774" y="4293589"/>
        <a:ext cx="1729394" cy="1014301"/>
      </dsp:txXfrm>
    </dsp:sp>
    <dsp:sp modelId="{BA081818-1D6E-45B3-81DA-C749906E6A2A}">
      <dsp:nvSpPr>
        <dsp:cNvPr id="0" name=""/>
        <dsp:cNvSpPr/>
      </dsp:nvSpPr>
      <dsp:spPr>
        <a:xfrm rot="8288665">
          <a:off x="2783744" y="3430109"/>
          <a:ext cx="738569" cy="43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8288665">
        <a:off x="2783744" y="3430109"/>
        <a:ext cx="738569" cy="431078"/>
      </dsp:txXfrm>
    </dsp:sp>
    <dsp:sp modelId="{D45273C8-B31B-4AE8-B801-6D7130B48438}">
      <dsp:nvSpPr>
        <dsp:cNvPr id="0" name=""/>
        <dsp:cNvSpPr/>
      </dsp:nvSpPr>
      <dsp:spPr>
        <a:xfrm>
          <a:off x="1280158" y="4041669"/>
          <a:ext cx="1729394" cy="1014301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легкость в обслуживании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0158" y="4041669"/>
        <a:ext cx="1729394" cy="1014301"/>
      </dsp:txXfrm>
    </dsp:sp>
    <dsp:sp modelId="{C60AF962-333B-4EEA-80F3-B52A3BB55D3B}">
      <dsp:nvSpPr>
        <dsp:cNvPr id="0" name=""/>
        <dsp:cNvSpPr/>
      </dsp:nvSpPr>
      <dsp:spPr>
        <a:xfrm rot="10025262">
          <a:off x="2433688" y="2798261"/>
          <a:ext cx="580540" cy="43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025262">
        <a:off x="2433688" y="2798261"/>
        <a:ext cx="580540" cy="431078"/>
      </dsp:txXfrm>
    </dsp:sp>
    <dsp:sp modelId="{3D78F5B1-C6F0-4C12-BAA3-87528D3BA61E}">
      <dsp:nvSpPr>
        <dsp:cNvPr id="0" name=""/>
        <dsp:cNvSpPr/>
      </dsp:nvSpPr>
      <dsp:spPr>
        <a:xfrm>
          <a:off x="504057" y="2817338"/>
          <a:ext cx="1729394" cy="1014301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наличие интерактивного режима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057" y="2817338"/>
        <a:ext cx="1729394" cy="1014301"/>
      </dsp:txXfrm>
    </dsp:sp>
    <dsp:sp modelId="{85579A80-9563-4F6C-AA81-54E876FC55EF}">
      <dsp:nvSpPr>
        <dsp:cNvPr id="0" name=""/>
        <dsp:cNvSpPr/>
      </dsp:nvSpPr>
      <dsp:spPr>
        <a:xfrm rot="11574738">
          <a:off x="2433688" y="2099252"/>
          <a:ext cx="580540" cy="43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1574738">
        <a:off x="2433688" y="2099252"/>
        <a:ext cx="580540" cy="431078"/>
      </dsp:txXfrm>
    </dsp:sp>
    <dsp:sp modelId="{B18075E1-7F36-4A5B-B571-E1B05590AD63}">
      <dsp:nvSpPr>
        <dsp:cNvPr id="0" name=""/>
        <dsp:cNvSpPr/>
      </dsp:nvSpPr>
      <dsp:spPr>
        <a:xfrm>
          <a:off x="504057" y="1496951"/>
          <a:ext cx="1729394" cy="1014301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легкость для обучения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057" y="1496951"/>
        <a:ext cx="1729394" cy="1014301"/>
      </dsp:txXfrm>
    </dsp:sp>
    <dsp:sp modelId="{184ACF8C-F872-4FA5-B9A6-0AD2BFD8C9C2}">
      <dsp:nvSpPr>
        <dsp:cNvPr id="0" name=""/>
        <dsp:cNvSpPr/>
      </dsp:nvSpPr>
      <dsp:spPr>
        <a:xfrm rot="13350539">
          <a:off x="2774977" y="1445758"/>
          <a:ext cx="758514" cy="431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3350539">
        <a:off x="2774977" y="1445758"/>
        <a:ext cx="758514" cy="431078"/>
      </dsp:txXfrm>
    </dsp:sp>
    <dsp:sp modelId="{16DD3B29-ADD3-4B21-8A99-B8B0D09A1F8B}">
      <dsp:nvSpPr>
        <dsp:cNvPr id="0" name=""/>
        <dsp:cNvSpPr/>
      </dsp:nvSpPr>
      <dsp:spPr>
        <a:xfrm>
          <a:off x="1280162" y="228932"/>
          <a:ext cx="1729394" cy="1014301"/>
        </a:xfrm>
        <a:prstGeom prst="roundRect">
          <a:avLst/>
        </a:pr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работа с базами данных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0162" y="228932"/>
        <a:ext cx="1729394" cy="1014301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73485-24C2-4EEE-8852-78B601F5EC7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D9101-047D-46C8-BD51-2F0876BF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D9101-047D-46C8-BD51-2F0876BF933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7157-B847-4B39-9A10-AF13C9F503D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9733-519F-4654-A346-D45E9AFF4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42984"/>
            <a:ext cx="7416824" cy="5286412"/>
          </a:xfrm>
        </p:spPr>
        <p:txBody>
          <a:bodyPr>
            <a:noAutofit/>
          </a:bodyPr>
          <a:lstStyle/>
          <a:p>
            <a:r>
              <a:rPr lang="ru-RU" sz="6500" b="1" i="1" u="sng" dirty="0" smtClean="0">
                <a:latin typeface="Times New Roman" pitchFamily="18" charset="0"/>
                <a:cs typeface="Times New Roman" pitchFamily="18" charset="0"/>
              </a:rPr>
              <a:t>ТЕМА 2:</a:t>
            </a:r>
            <a:r>
              <a:rPr lang="ru-RU" sz="6500" b="1" i="1" dirty="0" smtClean="0">
                <a:latin typeface="Times New Roman" pitchFamily="18" charset="0"/>
                <a:cs typeface="Times New Roman" pitchFamily="18" charset="0"/>
              </a:rPr>
              <a:t> Типы данных языка «</a:t>
            </a:r>
            <a:r>
              <a:rPr lang="ru-RU" sz="6500" b="1" i="1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6500" b="1" i="1" dirty="0" smtClean="0">
                <a:latin typeface="Times New Roman" pitchFamily="18" charset="0"/>
                <a:cs typeface="Times New Roman" pitchFamily="18" charset="0"/>
              </a:rPr>
              <a:t>» и возможности их применения</a:t>
            </a:r>
            <a:endParaRPr lang="ru-RU" sz="6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7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5214950"/>
            <a:ext cx="4429156" cy="1357322"/>
          </a:xfrm>
          <a:ln w="25400">
            <a:solidFill>
              <a:srgbClr val="00B050"/>
            </a:solidFill>
            <a:prstDash val="dash"/>
          </a:ln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oct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преобразование целого числа в восьмеричную систему счисления: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oct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(125)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'0o175’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051720" y="0"/>
            <a:ext cx="6877998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Перевод из одной системы счисления в другую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«Python»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7356" y="1357298"/>
            <a:ext cx="7000924" cy="1428760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1) 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([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object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], [основание системы счисления])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преобразование к целому числу в десятичной системе счисления, например: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&gt;&gt;&gt;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('1001111', 2)</a:t>
            </a:r>
            <a:b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79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3357562"/>
            <a:ext cx="4071966" cy="2857520"/>
          </a:xfrm>
          <a:prstGeom prst="rect">
            <a:avLst/>
          </a:prstGeom>
          <a:ln w="254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bin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преобразование целого числа в двоичную систему счисления: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&gt;&gt;&gt;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bin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(79)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'0b1001111'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Здесь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первая цифра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0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говорит о том, что это 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десятичное число, 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буква 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говорит о том, что это число записано в двоичном формате (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binar</a:t>
            </a:r>
            <a:r>
              <a:rPr kumimoji="0" lang="ru-RU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</a:t>
            </a:r>
            <a:r>
              <a: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43438" y="3071810"/>
            <a:ext cx="4143372" cy="1785950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3) 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hex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преобразование целого числа в шестнадцатеричную систему счисления: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&gt;&gt;&gt;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hex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(76)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'0x4c’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07704" y="116632"/>
            <a:ext cx="709228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комплексными числами в «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1571612"/>
            <a:ext cx="7215238" cy="1500198"/>
          </a:xfrm>
          <a:prstGeom prst="rect">
            <a:avLst/>
          </a:prstGeom>
          <a:ln w="254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Для создания комплексного числа в языке «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» используется функция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complex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), в которую в качестве первого аргумента передается действительная часть, в качестве второго – мнимая, например: Создать комплексное число в «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» можно следующими способами:</a:t>
            </a:r>
            <a:endParaRPr lang="ru-RU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43570" y="3929066"/>
            <a:ext cx="2286016" cy="1571636"/>
          </a:xfrm>
          <a:prstGeom prst="rect">
            <a:avLst/>
          </a:prstGeom>
          <a:ln w="254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x=complex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(5,8)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print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(5+8j)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3929066"/>
            <a:ext cx="2286016" cy="1571636"/>
          </a:xfrm>
          <a:prstGeom prst="rect">
            <a:avLst/>
          </a:prstGeom>
          <a:ln w="254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&gt;&gt;&gt; z=1+2j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print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z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(1+2j)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07704" y="116632"/>
            <a:ext cx="709228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комплексными числами в «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3108" y="1214422"/>
            <a:ext cx="6643734" cy="642942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Над комплексными числами можно выполнять следующие арифметические операции: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1816702" cy="228601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643182"/>
            <a:ext cx="1909119" cy="221457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86124"/>
            <a:ext cx="2239043" cy="228601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196080"/>
            <a:ext cx="1928826" cy="243474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07704" y="116632"/>
            <a:ext cx="709228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комплексными числами в «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3108" y="1214422"/>
            <a:ext cx="6643734" cy="642942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Над комплексными числами можно выполнять следующие арифметические операции: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18" y="2000240"/>
            <a:ext cx="4905410" cy="185738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5" y="2643182"/>
            <a:ext cx="4028849" cy="192882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929198"/>
            <a:ext cx="5519288" cy="157163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0"/>
            <a:ext cx="778671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библиотекой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«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1071546"/>
            <a:ext cx="7143800" cy="1643074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В состав стандартного пакета «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» входит библиотека </a:t>
            </a:r>
            <a:r>
              <a:rPr lang="ru-RU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, которая предоставляет обширный функционал для работы с числами. Для начала работы с данной библиотекой ее необходимо импортировать, применяя команду: 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import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endParaRPr lang="ru-RU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2928934"/>
            <a:ext cx="8715436" cy="428628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Функции библиотеки </a:t>
            </a:r>
            <a:r>
              <a:rPr lang="ru-RU" sz="20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20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8619694" cy="135732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826" y="5143512"/>
            <a:ext cx="8293454" cy="155734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0"/>
            <a:ext cx="778671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библиотекой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«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28860" y="1357298"/>
            <a:ext cx="6215106" cy="428628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Функции библиотеки </a:t>
            </a:r>
            <a:r>
              <a:rPr lang="ru-RU" sz="20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20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26532"/>
            <a:ext cx="8715436" cy="145965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214818"/>
            <a:ext cx="6758332" cy="135732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0"/>
            <a:ext cx="778671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библиотекой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«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6851421" cy="150019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429132"/>
            <a:ext cx="8415399" cy="142876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00232" y="1214422"/>
            <a:ext cx="7000924" cy="428628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Функции библиотеки </a:t>
            </a:r>
            <a:r>
              <a:rPr lang="ru-RU" sz="20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20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0"/>
            <a:ext cx="778671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библиотекой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«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2071678"/>
            <a:ext cx="6500858" cy="1175687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643314"/>
            <a:ext cx="7545052" cy="307183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00232" y="1214422"/>
            <a:ext cx="7000924" cy="428628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Функции библиотеки </a:t>
            </a:r>
            <a:r>
              <a:rPr lang="ru-RU" sz="20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20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0"/>
            <a:ext cx="778671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библиотекой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«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6618693" cy="135732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643314"/>
            <a:ext cx="7082265" cy="135732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5" y="5286388"/>
            <a:ext cx="7182493" cy="135732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000232" y="1071546"/>
            <a:ext cx="7000924" cy="428628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Функции библиотеки </a:t>
            </a:r>
            <a:r>
              <a:rPr lang="ru-RU" sz="20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20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0"/>
            <a:ext cx="778671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библиотекой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«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142266"/>
            <a:ext cx="4643470" cy="107242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857628"/>
            <a:ext cx="8120118" cy="121444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214950"/>
            <a:ext cx="6053274" cy="114300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857752" y="1714488"/>
            <a:ext cx="4214842" cy="1815882"/>
          </a:xfrm>
          <a:prstGeom prst="rect">
            <a:avLst/>
          </a:prstGeom>
          <a:ln w="25400">
            <a:solidFill>
              <a:srgbClr val="C0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удобства вычисления значений перечисленных тригонометрических функций в языке программирования 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существует функция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math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degrees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позволяющая переводить радианы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градусы, а также функция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math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radians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выполняющая перевод градусов в радианы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00232" y="1071546"/>
            <a:ext cx="7000924" cy="428628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Функции библиотеки </a:t>
            </a:r>
            <a:r>
              <a:rPr lang="ru-RU" sz="20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math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20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5984" y="785794"/>
            <a:ext cx="6500826" cy="785818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Язык программирования «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» относится к языкам</a:t>
            </a:r>
            <a:b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 неявной сильной динамической типизацией.</a:t>
            </a: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428868"/>
            <a:ext cx="8786874" cy="1928826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При инициализации переменной, на уровне интерпретатора происходит следующее:</a:t>
            </a: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1) создается ячейка, в которую помещается цифра 3;</a:t>
            </a: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2) данный объект имеет некоторый идентификатор, значение которого равно 3, тип – целое число;</a:t>
            </a: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3) оператор 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«=»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создает ссылку между переменной </a:t>
            </a:r>
            <a:b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и целочисленным объектом 3 (переменная  ссылается на объект 3).</a:t>
            </a:r>
          </a:p>
        </p:txBody>
      </p:sp>
      <p:pic>
        <p:nvPicPr>
          <p:cNvPr id="7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88232" cy="20882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0"/>
            <a:ext cx="764383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Объявление переменной в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Python»</a:t>
            </a: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1857364"/>
            <a:ext cx="998991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&gt;&gt;&gt; a=3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57686" y="4786322"/>
            <a:ext cx="4643470" cy="1500198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Тип переменной можно определить, применяя функцию </a:t>
            </a:r>
            <a:r>
              <a:rPr lang="ru-RU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type</a:t>
            </a: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():</a:t>
            </a: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type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&lt;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class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'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int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‘&gt;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4572008"/>
            <a:ext cx="3929090" cy="214314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Для того, чтобы посмотреть на идентификатор объекта, который отражает уникальный адрес объекта, применяют функцию </a:t>
            </a:r>
            <a:r>
              <a:rPr lang="ru-RU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id</a:t>
            </a: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()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just">
              <a:spcBef>
                <a:spcPct val="0"/>
              </a:spcBef>
              <a:defRPr/>
            </a:pPr>
            <a:endParaRPr lang="ru-RU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id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263375008</a:t>
            </a: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типом данных «список»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1214422"/>
            <a:ext cx="7072362" cy="1077218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это упорядоченные изменяемые коллекции объектов произвольных типов. Чтобы работать со списками, их первоначально необходимо создать, что может быть реализовано одним из следующих способов: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10" y="2357430"/>
            <a:ext cx="5783074" cy="107157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883280"/>
            <a:ext cx="5429288" cy="1959683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5072074"/>
            <a:ext cx="5973577" cy="1293249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типом данных «список»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1285860"/>
            <a:ext cx="7072362" cy="369332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Методы, применяемые при работе со списками: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9" y="1928802"/>
            <a:ext cx="6394666" cy="164307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571744"/>
            <a:ext cx="2966698" cy="153828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988" y="3929066"/>
            <a:ext cx="5604458" cy="164307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4643446"/>
            <a:ext cx="6391275" cy="188595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типом данных «список»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1928802"/>
            <a:ext cx="7286676" cy="325529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714884"/>
            <a:ext cx="7125454" cy="157163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928794" y="1285860"/>
            <a:ext cx="7072362" cy="369332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Методы, применяемые при работе со списками: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типом данных «список»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928802"/>
            <a:ext cx="7286676" cy="17696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786058"/>
            <a:ext cx="4857784" cy="188080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928794" y="1285860"/>
            <a:ext cx="7072362" cy="369332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Методы, применяемые при работе со списками: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88979"/>
            <a:ext cx="6143668" cy="1826169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типом данных «список»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5081254" cy="182404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214686"/>
            <a:ext cx="5676749" cy="150019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5000636"/>
            <a:ext cx="3000378" cy="168910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928794" y="1285860"/>
            <a:ext cx="7072362" cy="369332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Методы, применяемые при работе со списками: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типом данных «кортеж»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1214422"/>
            <a:ext cx="6929486" cy="1200329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Преимущества кортежей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строками заключается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том, что они обладают следующими преимуществами: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Кортежи нельзя изменять;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Кортежи имеют меньший размер.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4434871" cy="142876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3034" y="3214686"/>
            <a:ext cx="4003004" cy="235745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28596" y="5929330"/>
            <a:ext cx="8358246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операции, выполняемые со списками, при условии, что они не изменяют список, свойственны и кортежам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643182"/>
            <a:ext cx="7572396" cy="369332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Кортеж можно создать  следующими способами: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типом данных «диапазон»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1142984"/>
            <a:ext cx="7143800" cy="646331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Диапазон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являясь универсальной функцией, позволяет создавать список, содержащий арифметическую прогрессию.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3286148" cy="92869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214818"/>
            <a:ext cx="3053672" cy="92869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42844" y="1857364"/>
            <a:ext cx="8858312" cy="1477328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этом функция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() может содержать от одного до трех аргументов: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старт, стоп и шаг,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аргументами должны быть как положительные, так и отрицательные числа, но обязательно целые. Все указывать необязательно, так как старт и шаг по умолчанию имеют значения 0 и 1 соответственно. Если задать только один аргумент, то задастся конец диапазона – стоп.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214950"/>
            <a:ext cx="8786874" cy="646331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списков, полученных посредством применения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 применение функции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вычисляет сумму элементов полученной прогрессии: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6000768"/>
            <a:ext cx="3386938" cy="72866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42910" y="3425611"/>
            <a:ext cx="7858180" cy="646331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создания диапазона необходимо поступать одним из следующих способов  (в зависимости от приложения):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со строковыми данными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1142984"/>
            <a:ext cx="7286644" cy="1477328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Строковые данные заключаются либо в одинарные, либо в двойные кавычки, при этом, если строка заключена в одинарные кавычки,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в ней не допускаются символы одинарных кавычек,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наоборот – если строка заключена в двойные кавычки,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ней не допускаются символы двойных кавычек.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357562"/>
            <a:ext cx="7200677" cy="166495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9452" y="5143513"/>
            <a:ext cx="7206002" cy="157163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357290" y="2786058"/>
            <a:ext cx="7286644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работы с данными строкового типа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со строковыми данными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857364"/>
            <a:ext cx="6572296" cy="171831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000232" y="1214422"/>
            <a:ext cx="6929486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работы с данными строкового типа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0844" y="3071810"/>
            <a:ext cx="6641750" cy="1419009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1986" y="4643446"/>
            <a:ext cx="6043286" cy="2067909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со строковыми данными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6367253" cy="150019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786190"/>
            <a:ext cx="6923807" cy="271462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000232" y="1214422"/>
            <a:ext cx="7000892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работы с данными строкового типа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28860" y="1071546"/>
            <a:ext cx="6357982" cy="1214446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AutoNum type="arabicPeriod"/>
              <a:defRPr/>
            </a:pP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None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Type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(неопределенное значение переменной) – объект </a:t>
            </a:r>
            <a:b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со значением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None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, обозначающий отсутствие значения, следует отметить, что применительно к логическому контексту значение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None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интерпретируется как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False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</p:txBody>
      </p:sp>
      <p:pic>
        <p:nvPicPr>
          <p:cNvPr id="7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1670" y="0"/>
            <a:ext cx="6877998" cy="1025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Типы данных, применяемые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500306"/>
            <a:ext cx="4500594" cy="1214446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Boolean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Type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логический тип данных, обозначаемый через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bool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и принимающий значения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False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True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, которые ведут себя как числа 0 или 1;</a:t>
            </a:r>
            <a:endParaRPr kumimoji="0" lang="ru-RU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72066" y="5572140"/>
            <a:ext cx="3786214" cy="785794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5. 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Text Sequence Type 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строковый тип данных, обозначаемый через </a:t>
            </a:r>
            <a:r>
              <a:rPr lang="en-US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str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  <a:endParaRPr kumimoji="0" lang="ru-RU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5720" y="3857628"/>
            <a:ext cx="4500594" cy="278605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Numeric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Type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числовой тип данных, к которому относятся: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а)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int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целые числа, размер которых может быть ограничен объемом оперативной памяти;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б)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float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вещественные числа или числа с плавающей точкой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в качестве разделителя используется точка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в)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complex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комплексные числа.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72066" y="2857496"/>
            <a:ext cx="3714776" cy="2357454"/>
          </a:xfrm>
          <a:prstGeom prst="rect">
            <a:avLst/>
          </a:prstGeom>
          <a:ln w="254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4. Sequence Type 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тип данных список, который может </a:t>
            </a:r>
            <a:b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быть представлен одним из следующих видов: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а) 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list 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список;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б) </a:t>
            </a:r>
            <a:r>
              <a:rPr lang="en-US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tuple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кортеж;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в) 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range 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диапазон.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со строковыми данными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6409773" cy="264320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500438"/>
            <a:ext cx="6698509" cy="140132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5214950"/>
            <a:ext cx="6797995" cy="150843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000232" y="1214422"/>
            <a:ext cx="7000892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работы с данными строкового типа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со строковыми данными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142984"/>
            <a:ext cx="7286644" cy="923330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Строки 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обладают методами. Рассмотрим основные методы, предварительно оговорив, что строка, к которой применяются методы, называется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786058"/>
            <a:ext cx="7613785" cy="192882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929198"/>
            <a:ext cx="7268505" cy="185738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71604" y="2214554"/>
            <a:ext cx="7286644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методы при работе со строковыми данными: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со строковыми данными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285860"/>
            <a:ext cx="7072330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методы при работе со строковыми данными: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6929486" cy="185887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071942"/>
            <a:ext cx="6380094" cy="235745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со строковыми данными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7" y="5286388"/>
            <a:ext cx="6676377" cy="150019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928794" y="1214422"/>
            <a:ext cx="7072330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методы при работе со строковыми данными: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2071678"/>
            <a:ext cx="6715172" cy="1976805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143248"/>
            <a:ext cx="6383005" cy="185738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со строковыми данными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928802"/>
            <a:ext cx="6691671" cy="150019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071810"/>
            <a:ext cx="6581949" cy="1451757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786322"/>
            <a:ext cx="6435782" cy="192882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000232" y="1214422"/>
            <a:ext cx="7000892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методы при работе со строковыми данными: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со строковыми данными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7060248" cy="178595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714884"/>
            <a:ext cx="7429550" cy="157163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928794" y="1142984"/>
            <a:ext cx="7072330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методы при работе со строковыми данными: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со строковыми данными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14554"/>
            <a:ext cx="7801605" cy="171451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1" y="4429132"/>
            <a:ext cx="7981351" cy="171451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928794" y="1142984"/>
            <a:ext cx="7072330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методы при работе со строковыми данными: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1071546"/>
            <a:ext cx="7000924" cy="923330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Множеством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называется неупорядоченная последовательность уникальных элементов. В языке программирования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множество объявляется при помощи функции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143116"/>
            <a:ext cx="1369228" cy="100013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85720" y="3429000"/>
            <a:ext cx="8643998" cy="646331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позволяет осуществлять преобразование таких элементов последовательности во множество, как: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2262578" cy="1343027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286256"/>
            <a:ext cx="2009778" cy="133178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286256"/>
            <a:ext cx="2353746" cy="1304927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000100" y="6000768"/>
            <a:ext cx="7286644" cy="64633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Следует отметить, что при преобразовании остаются только уникальные элементы.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142984"/>
            <a:ext cx="3071834" cy="92333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Преобразовать элементы множества позволяет цикл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214554"/>
            <a:ext cx="3857652" cy="92333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количество элементов множества возможно при помощи функции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():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142984"/>
            <a:ext cx="3290012" cy="85725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285992"/>
            <a:ext cx="3445508" cy="85725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1438" y="3214686"/>
            <a:ext cx="3357554" cy="341632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 программирования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поддерживает генераторы множеств, Синтаксис которых схож с генераторами списков, отличие заключается лишь в том, что выражение заключается в фигурные скобки, а не в квадратные. Поскольку результатом является множество, то все повторяющие элементы удаляются: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500438"/>
            <a:ext cx="4842078" cy="863447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214810" y="4643446"/>
            <a:ext cx="4500594" cy="92333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Рассмотрим пример создания множества, содержащего только уникальные четные элементы из исходного списка элементов: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678" y="6000768"/>
            <a:ext cx="5490916" cy="714379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3" name="Стрелка вправо 12"/>
          <p:cNvSpPr/>
          <p:nvPr/>
        </p:nvSpPr>
        <p:spPr>
          <a:xfrm>
            <a:off x="3428992" y="3714752"/>
            <a:ext cx="406904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6028763" y="5544139"/>
            <a:ext cx="42862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071934" y="2444302"/>
            <a:ext cx="142876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000628" y="1357298"/>
            <a:ext cx="642942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1285860"/>
            <a:ext cx="7143800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работы с множествами предназначены следующие функции: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8090709" cy="1785949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7286676" cy="1835005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857224" y="6143644"/>
            <a:ext cx="8001024" cy="584775"/>
          </a:xfrm>
          <a:prstGeom prst="rect">
            <a:avLst/>
          </a:prstGeom>
          <a:ln w="25400"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этом, если элемент уже содержится в первом множестве,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 он не будет повторно добавлен.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1500174"/>
            <a:ext cx="6072230" cy="2000264"/>
          </a:xfrm>
          <a:prstGeom prst="rect">
            <a:avLst/>
          </a:prstGeom>
          <a:ln w="254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6.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Binary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Sequence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Type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бинарные списки, включающие в себя: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а)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bytes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байты;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б)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bytearray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массивы байт;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в)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memoryview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специальные объекты, предназначенные </a:t>
            </a:r>
            <a:b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для доступа к внутренним данным.</a:t>
            </a:r>
          </a:p>
        </p:txBody>
      </p:sp>
      <p:pic>
        <p:nvPicPr>
          <p:cNvPr id="7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1670" y="0"/>
            <a:ext cx="6877998" cy="1025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Типы данных, применяемые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57752" y="4214818"/>
            <a:ext cx="3500462" cy="1214446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8.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Mapping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Types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тип данных словари, обозначаемый через </a:t>
            </a:r>
            <a:b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dict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929066"/>
            <a:ext cx="3500462" cy="1714512"/>
          </a:xfrm>
          <a:prstGeom prst="rect">
            <a:avLst/>
          </a:prstGeom>
          <a:ln w="2540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7.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Set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Type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тип данных множества, состоящий из: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а)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set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множество;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б)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frozen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set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– неизменяемое множество.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1285860"/>
            <a:ext cx="7072362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работы с множествами предназначены следующие функции: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14818"/>
            <a:ext cx="6981634" cy="207170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2214554"/>
            <a:ext cx="7026137" cy="157163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6757112" cy="200026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786190"/>
            <a:ext cx="6266371" cy="278608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857356" y="1285860"/>
            <a:ext cx="7286644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работы с множествами предназначены следующие функции: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428868"/>
            <a:ext cx="7750902" cy="335758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857356" y="1285860"/>
            <a:ext cx="7143800" cy="3693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работы с множествами предназначены следующие функции: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238" y="2285992"/>
            <a:ext cx="7367941" cy="321471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857356" y="1285860"/>
            <a:ext cx="7143800" cy="3693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работы с множествами предназначены следующие функции: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7819565" cy="171451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286256"/>
            <a:ext cx="7738162" cy="171451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285984" y="1071546"/>
            <a:ext cx="6643734" cy="646331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при работе с множествами используют операторы сравнения, такие как: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7170831" cy="171451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5652" y="4071942"/>
            <a:ext cx="7250238" cy="264320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071670" y="1142984"/>
            <a:ext cx="6643734" cy="646331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при работе с множествами используют операторы сравнения, такие как: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7578776" cy="200026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071942"/>
            <a:ext cx="7073848" cy="250033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071670" y="1142984"/>
            <a:ext cx="6643734" cy="646331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при работе с множествами используют операторы сравнения, такие как: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14554"/>
            <a:ext cx="7462720" cy="185738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500570"/>
            <a:ext cx="7845098" cy="164307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071670" y="1142984"/>
            <a:ext cx="6643734" cy="646331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при работе с множествами используют операторы сравнения, такие как: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142984"/>
            <a:ext cx="6429420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Методы, применяемые при работе с множествами: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5715040" cy="1512805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714620"/>
            <a:ext cx="6429420" cy="1556165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500570"/>
            <a:ext cx="6802876" cy="200026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1214422"/>
            <a:ext cx="6000792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Методы, применяемые при работе с множествами: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6188229" cy="185738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3" y="3000372"/>
            <a:ext cx="6320955" cy="178595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5072074"/>
            <a:ext cx="6402323" cy="164307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43042" y="188640"/>
            <a:ext cx="7500958" cy="1168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Изменяемость и неизменяемость 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типов данных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marR="0" lvl="0" indent="4500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1928802"/>
            <a:ext cx="3500462" cy="135732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Изменяемые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mutable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типы данных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включающие в себя: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списки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множества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словари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00562" y="2357430"/>
            <a:ext cx="4429156" cy="35719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Изменяемый тип данных позволяет менять значение объекта, например, создадим список [2, 5], после чего заменим второй элемент на 4: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[2, 5]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42312568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[1]=4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[2, 4]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42312568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2844" y="3429000"/>
            <a:ext cx="4214842" cy="328614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Неизменяемые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immutable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типы данных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 которым относятся: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целые числа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числа с плавающей точкой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float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комплексные числа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логические переменные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bool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кортежи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е) строки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ж) неизменяемые множества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frozen set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 множествами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1214422"/>
            <a:ext cx="6357982" cy="2031325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 программирования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поддерживает еще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неизменяемые множества, которые задаются с помощью функции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frozenset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&gt;&gt;&gt; t=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frozenset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&gt;&gt;&gt; t</a:t>
            </a:r>
          </a:p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frozenset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500438"/>
            <a:ext cx="8501122" cy="646331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функции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frozenset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выполнять преобразование таких элементов последовательности во множество, как: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357694"/>
            <a:ext cx="2688029" cy="135732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857760"/>
            <a:ext cx="2856840" cy="135732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2723303" cy="121444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типа данных «словарь»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1214422"/>
            <a:ext cx="6858048" cy="2308324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Словарь представляет собой особый список, элементы которого имеют заданные пользователем индексы, называемые ключами. В роли индексов могут выступать данные любого типа, не допускающие изменений – числа, строки и кортежи, состоящие из чисел и строк, нельзя использовать списки. Словарь представляется как неупорядоченное множество пар ключ: значение, помещенное в фигурные скобки, с требованием уникальности ключей в пределах одного словаря.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3786190"/>
            <a:ext cx="6000792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Создать словарь можно одним из следующих способов: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429132"/>
            <a:ext cx="3992952" cy="221457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429132"/>
            <a:ext cx="3863988" cy="214314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типа данных «словарь»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1357298"/>
            <a:ext cx="6786610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Создать словарь можно одним из следующих способов: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5129535" cy="235745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714884"/>
            <a:ext cx="4588093" cy="163191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типа данных «словарь»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214422"/>
            <a:ext cx="6858048" cy="369332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Методы, применяемые при работе со словарем: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3419"/>
            <a:ext cx="6683194" cy="2148523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643182"/>
            <a:ext cx="3306358" cy="150019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86256"/>
            <a:ext cx="6845124" cy="200026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4458" y="5429264"/>
            <a:ext cx="6479542" cy="126480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типа данных «словарь»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1214422"/>
            <a:ext cx="6858048" cy="646331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Методы, применяемые к типу данных «словарь» позволяют осуществлять следующие действия: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3116"/>
            <a:ext cx="5313915" cy="207170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429000"/>
            <a:ext cx="6536577" cy="150019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314962"/>
            <a:ext cx="6643731" cy="1328747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типа данных «словарь» в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1214422"/>
            <a:ext cx="6858048" cy="646331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Методы, применяемые к типу данных «словарь» позволяют осуществлять следующие действия: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71744"/>
            <a:ext cx="7358114" cy="150043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714884"/>
            <a:ext cx="7340121" cy="142876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Операторы в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Python»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214554"/>
            <a:ext cx="6686103" cy="292895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Операторы в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Python»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00504"/>
            <a:ext cx="7433313" cy="192882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071678"/>
            <a:ext cx="7041142" cy="13092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Преобразование типов данных в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Python»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857364"/>
            <a:ext cx="6686309" cy="292895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50" y="3929066"/>
            <a:ext cx="6143644" cy="287671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Преобразование типов данных в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Python»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357298"/>
            <a:ext cx="6286544" cy="5249685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43042" y="0"/>
            <a:ext cx="7500958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Арифметические операции, выполняемые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числовым типом данных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285992"/>
            <a:ext cx="7029501" cy="292895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Преобразование типов данных в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Python»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071678"/>
            <a:ext cx="6786130" cy="300039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Преобразование типов данных в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Python»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071678"/>
            <a:ext cx="7208475" cy="353110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Преобразование типов данных в «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Python»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85992"/>
            <a:ext cx="7927120" cy="300039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Генерация случайных значений в языке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57356" y="1142984"/>
            <a:ext cx="7143800" cy="1143008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Генерировать случайные значения в языке программирования «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» позволяет модуль </a:t>
            </a:r>
            <a:r>
              <a:rPr lang="ru-RU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random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. Прежде чем применять данный модуль, следует выполнить его подключение с помощью инструкции: 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import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random</a:t>
            </a:r>
            <a:endParaRPr lang="ru-RU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63" y="3357562"/>
            <a:ext cx="7308057" cy="159626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5214950"/>
            <a:ext cx="7014718" cy="150019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500166" y="2643182"/>
            <a:ext cx="7286644" cy="4286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Основные возможности модуля 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random:</a:t>
            </a:r>
            <a:endParaRPr lang="ru-RU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Генерация случайных значений в языке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857364"/>
            <a:ext cx="7072362" cy="1542873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71876"/>
            <a:ext cx="6692031" cy="140989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357422" y="1285860"/>
            <a:ext cx="6215074" cy="4286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Основные возможности модуля 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random:</a:t>
            </a:r>
            <a:endParaRPr lang="ru-RU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5143512"/>
            <a:ext cx="6631329" cy="164307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57356" y="0"/>
            <a:ext cx="728664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Генерация случайных значений в языке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Python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000240"/>
            <a:ext cx="7162918" cy="150019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3786190"/>
            <a:ext cx="6851185" cy="1785950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714884"/>
            <a:ext cx="6181813" cy="200026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357422" y="1285860"/>
            <a:ext cx="6215074" cy="428628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Основные возможности модуля 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random:</a:t>
            </a:r>
            <a:endParaRPr lang="ru-RU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43042" y="0"/>
            <a:ext cx="7500958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Арифметические операции, выполняемые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числовым типом данных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3116"/>
            <a:ext cx="7429552" cy="3901614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43042" y="0"/>
            <a:ext cx="7500958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Арифметические операции, выполняемые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числовым типом данных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285992"/>
            <a:ext cx="7028551" cy="3786214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:\p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088232" cy="20882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43042" y="0"/>
            <a:ext cx="7500958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Арифметические операции, выполняемые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числовым типом данных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643182"/>
            <a:ext cx="7658154" cy="2000264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1973</Words>
  <Application>Microsoft Office PowerPoint</Application>
  <PresentationFormat>Экран (4:3)</PresentationFormat>
  <Paragraphs>374</Paragraphs>
  <Slides>65</Slides>
  <Notes>65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ТЕМА 2: Типы данных языка «Python» и возможности их применения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4) oct(х) – преобразование целого числа в восьмеричную систему счисления:   &gt;&gt;&gt; oct (125) '0o175’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язык программирования «Python»</dc:title>
  <dc:creator>УГАТУ</dc:creator>
  <cp:lastModifiedBy>солнышко</cp:lastModifiedBy>
  <cp:revision>158</cp:revision>
  <dcterms:created xsi:type="dcterms:W3CDTF">2018-11-21T03:22:08Z</dcterms:created>
  <dcterms:modified xsi:type="dcterms:W3CDTF">2020-09-09T08:15:25Z</dcterms:modified>
</cp:coreProperties>
</file>