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5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353" r:id="rId4"/>
    <p:sldId id="348" r:id="rId5"/>
    <p:sldId id="356" r:id="rId6"/>
    <p:sldId id="355" r:id="rId7"/>
    <p:sldId id="358" r:id="rId8"/>
    <p:sldId id="357" r:id="rId9"/>
    <p:sldId id="361" r:id="rId10"/>
    <p:sldId id="366" r:id="rId11"/>
    <p:sldId id="359" r:id="rId12"/>
    <p:sldId id="360" r:id="rId13"/>
    <p:sldId id="322" r:id="rId14"/>
    <p:sldId id="365" r:id="rId15"/>
    <p:sldId id="362" r:id="rId16"/>
    <p:sldId id="363" r:id="rId17"/>
    <p:sldId id="35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85" userDrawn="1">
          <p15:clr>
            <a:srgbClr val="A4A3A4"/>
          </p15:clr>
        </p15:guide>
        <p15:guide id="2" pos="1678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86" userDrawn="1">
          <p15:clr>
            <a:srgbClr val="A4A3A4"/>
          </p15:clr>
        </p15:guide>
        <p15:guide id="5" pos="499" userDrawn="1">
          <p15:clr>
            <a:srgbClr val="A4A3A4"/>
          </p15:clr>
        </p15:guide>
        <p15:guide id="6" orient="horz" pos="4224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5602" userDrawn="1">
          <p15:clr>
            <a:srgbClr val="A4A3A4"/>
          </p15:clr>
        </p15:guide>
        <p15:guide id="9" orient="horz" pos="161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888"/>
    <a:srgbClr val="0070C0"/>
    <a:srgbClr val="248600"/>
    <a:srgbClr val="CAFD8F"/>
    <a:srgbClr val="00B0F0"/>
    <a:srgbClr val="FFFFFF"/>
    <a:srgbClr val="558ED5"/>
    <a:srgbClr val="82A5D0"/>
    <a:srgbClr val="9D9D9D"/>
    <a:srgbClr val="092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0876" autoAdjust="0"/>
  </p:normalViewPr>
  <p:slideViewPr>
    <p:cSldViewPr>
      <p:cViewPr>
        <p:scale>
          <a:sx n="87" d="100"/>
          <a:sy n="87" d="100"/>
        </p:scale>
        <p:origin x="-1296" y="-48"/>
      </p:cViewPr>
      <p:guideLst>
        <p:guide orient="horz" pos="3385"/>
        <p:guide orient="horz" pos="686"/>
        <p:guide orient="horz" pos="4224"/>
        <p:guide orient="horz" pos="799"/>
        <p:guide orient="horz" pos="1616"/>
        <p:guide pos="1678"/>
        <p:guide pos="385"/>
        <p:guide pos="499"/>
        <p:guide pos="5602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7764"/>
    </p:cViewPr>
  </p:sorterViewPr>
  <p:notesViewPr>
    <p:cSldViewPr showGuides="1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97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00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3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1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2"/>
          <a:srcRect l="2209" r="1625"/>
          <a:stretch>
            <a:fillRect/>
          </a:stretch>
        </p:blipFill>
        <p:spPr bwMode="auto">
          <a:xfrm>
            <a:off x="-9524" y="2285992"/>
            <a:ext cx="2078824" cy="180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7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0" r:id="rId10"/>
    <p:sldLayoutId id="2147483661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358775" algn="just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slide" Target="slide50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934371"/>
            <a:ext cx="6715172" cy="3214709"/>
          </a:xfrm>
        </p:spPr>
        <p:txBody>
          <a:bodyPr>
            <a:normAutofit/>
          </a:bodyPr>
          <a:lstStyle/>
          <a:p>
            <a:r>
              <a:rPr lang="ru-RU" dirty="0" smtClean="0"/>
              <a:t>ПРЕДСТАВЛЕНИЕ ЧИСЕЛ В КОМПЬЮТЕРЕ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ПРЕДСТАВЛЕНИЕ ИНФОРМАЦИИ В КОМПЬЮТЕРЕ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</a:t>
            </a:r>
            <a:r>
              <a:rPr lang="ru-RU" dirty="0"/>
              <a:t>целых</a:t>
            </a:r>
            <a:r>
              <a:rPr lang="ru-RU" dirty="0" smtClean="0"/>
              <a:t> чисел</a:t>
            </a:r>
            <a:endParaRPr lang="ru-RU" dirty="0"/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635814" y="1099348"/>
            <a:ext cx="5420334" cy="8519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indent="352425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значение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восьми-разрядному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коду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7267" y="1911260"/>
            <a:ext cx="1797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одзаголовок 5"/>
          <p:cNvSpPr txBox="1">
            <a:spLocks/>
          </p:cNvSpPr>
          <p:nvPr/>
        </p:nvSpPr>
        <p:spPr>
          <a:xfrm>
            <a:off x="998741" y="2343831"/>
            <a:ext cx="7814142" cy="61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старшем разряде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значит число меньше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92085"/>
              </p:ext>
            </p:extLst>
          </p:nvPr>
        </p:nvGraphicFramePr>
        <p:xfrm>
          <a:off x="6227035" y="1294015"/>
          <a:ext cx="2592000" cy="4267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24000">
                  <a:extLst>
                    <a:ext uri="{9D8B030D-6E8A-4147-A177-3AD203B41FA5}">
                      <a16:colId xmlns="" xmlns:a16="http://schemas.microsoft.com/office/drawing/2014/main" val="2328041098"/>
                    </a:ext>
                  </a:extLst>
                </a:gridCol>
                <a:gridCol w="324000">
                  <a:extLst>
                    <a:ext uri="{9D8B030D-6E8A-4147-A177-3AD203B41FA5}">
                      <a16:colId xmlns="" xmlns:a16="http://schemas.microsoft.com/office/drawing/2014/main" val="3230659671"/>
                    </a:ext>
                  </a:extLst>
                </a:gridCol>
                <a:gridCol w="324000">
                  <a:extLst>
                    <a:ext uri="{9D8B030D-6E8A-4147-A177-3AD203B41FA5}">
                      <a16:colId xmlns="" xmlns:a16="http://schemas.microsoft.com/office/drawing/2014/main" val="3970988424"/>
                    </a:ext>
                  </a:extLst>
                </a:gridCol>
                <a:gridCol w="324000">
                  <a:extLst>
                    <a:ext uri="{9D8B030D-6E8A-4147-A177-3AD203B41FA5}">
                      <a16:colId xmlns="" xmlns:a16="http://schemas.microsoft.com/office/drawing/2014/main" val="3044758301"/>
                    </a:ext>
                  </a:extLst>
                </a:gridCol>
                <a:gridCol w="324000">
                  <a:extLst>
                    <a:ext uri="{9D8B030D-6E8A-4147-A177-3AD203B41FA5}">
                      <a16:colId xmlns="" xmlns:a16="http://schemas.microsoft.com/office/drawing/2014/main" val="2065624832"/>
                    </a:ext>
                  </a:extLst>
                </a:gridCol>
                <a:gridCol w="324000">
                  <a:extLst>
                    <a:ext uri="{9D8B030D-6E8A-4147-A177-3AD203B41FA5}">
                      <a16:colId xmlns="" xmlns:a16="http://schemas.microsoft.com/office/drawing/2014/main" val="3804840498"/>
                    </a:ext>
                  </a:extLst>
                </a:gridCol>
                <a:gridCol w="324000">
                  <a:extLst>
                    <a:ext uri="{9D8B030D-6E8A-4147-A177-3AD203B41FA5}">
                      <a16:colId xmlns="" xmlns:a16="http://schemas.microsoft.com/office/drawing/2014/main" val="4158425115"/>
                    </a:ext>
                  </a:extLst>
                </a:gridCol>
                <a:gridCol w="324000">
                  <a:extLst>
                    <a:ext uri="{9D8B030D-6E8A-4147-A177-3AD203B41FA5}">
                      <a16:colId xmlns="" xmlns:a16="http://schemas.microsoft.com/office/drawing/2014/main" val="2707330112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1433520"/>
                  </a:ext>
                </a:extLst>
              </a:tr>
            </a:tbl>
          </a:graphicData>
        </a:graphic>
      </p:graphicFrame>
      <p:sp>
        <p:nvSpPr>
          <p:cNvPr id="40" name="Подзаголовок 5"/>
          <p:cNvSpPr txBox="1">
            <a:spLocks/>
          </p:cNvSpPr>
          <p:nvPr/>
        </p:nvSpPr>
        <p:spPr>
          <a:xfrm>
            <a:off x="1005205" y="4825499"/>
            <a:ext cx="7814142" cy="61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Перевести в 10-ую систему счисления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998741" y="3068960"/>
            <a:ext cx="3744000" cy="1656185"/>
            <a:chOff x="609498" y="2060575"/>
            <a:chExt cx="3862770" cy="16561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Полилиния 52"/>
                <p:cNvSpPr/>
                <p:nvPr/>
              </p:nvSpPr>
              <p:spPr>
                <a:xfrm>
                  <a:off x="611188" y="2060575"/>
                  <a:ext cx="3854251" cy="1656185"/>
                </a:xfrm>
                <a:custGeom>
                  <a:avLst/>
                  <a:gdLst>
                    <a:gd name="connsiteX0" fmla="*/ 0 w 4681215"/>
                    <a:gd name="connsiteY0" fmla="*/ 157517 h 1575174"/>
                    <a:gd name="connsiteX1" fmla="*/ 157517 w 4681215"/>
                    <a:gd name="connsiteY1" fmla="*/ 0 h 1575174"/>
                    <a:gd name="connsiteX2" fmla="*/ 4523698 w 4681215"/>
                    <a:gd name="connsiteY2" fmla="*/ 0 h 1575174"/>
                    <a:gd name="connsiteX3" fmla="*/ 4681215 w 4681215"/>
                    <a:gd name="connsiteY3" fmla="*/ 157517 h 1575174"/>
                    <a:gd name="connsiteX4" fmla="*/ 4681215 w 4681215"/>
                    <a:gd name="connsiteY4" fmla="*/ 1417657 h 1575174"/>
                    <a:gd name="connsiteX5" fmla="*/ 4523698 w 4681215"/>
                    <a:gd name="connsiteY5" fmla="*/ 1575174 h 1575174"/>
                    <a:gd name="connsiteX6" fmla="*/ 157517 w 4681215"/>
                    <a:gd name="connsiteY6" fmla="*/ 1575174 h 1575174"/>
                    <a:gd name="connsiteX7" fmla="*/ 0 w 4681215"/>
                    <a:gd name="connsiteY7" fmla="*/ 1417657 h 1575174"/>
                    <a:gd name="connsiteX8" fmla="*/ 0 w 4681215"/>
                    <a:gd name="connsiteY8" fmla="*/ 157517 h 1575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81215" h="1575174">
                      <a:moveTo>
                        <a:pt x="0" y="157517"/>
                      </a:moveTo>
                      <a:cubicBezTo>
                        <a:pt x="0" y="70523"/>
                        <a:pt x="70523" y="0"/>
                        <a:pt x="157517" y="0"/>
                      </a:cubicBezTo>
                      <a:lnTo>
                        <a:pt x="4523698" y="0"/>
                      </a:lnTo>
                      <a:cubicBezTo>
                        <a:pt x="4610692" y="0"/>
                        <a:pt x="4681215" y="70523"/>
                        <a:pt x="4681215" y="157517"/>
                      </a:cubicBezTo>
                      <a:lnTo>
                        <a:pt x="4681215" y="1417657"/>
                      </a:lnTo>
                      <a:cubicBezTo>
                        <a:pt x="4681215" y="1504651"/>
                        <a:pt x="4610692" y="1575174"/>
                        <a:pt x="4523698" y="1575174"/>
                      </a:cubicBezTo>
                      <a:lnTo>
                        <a:pt x="157517" y="1575174"/>
                      </a:lnTo>
                      <a:cubicBezTo>
                        <a:pt x="70523" y="1575174"/>
                        <a:pt x="0" y="1504651"/>
                        <a:pt x="0" y="1417657"/>
                      </a:cubicBezTo>
                      <a:lnTo>
                        <a:pt x="0" y="157517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0" vert="horz" wrap="square" lIns="180000" tIns="540000" rIns="180000" bIns="83820" numCol="1" spcCol="1270" anchor="t" anchorCtr="0">
                  <a:noAutofit/>
                </a:bodyPr>
                <a:lstStyle/>
                <a:p>
                  <a:pPr marL="171450" lvl="1" indent="-155575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</a:pPr>
                  <a:r>
                    <a:rPr lang="ru-RU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Вычесть 1 из двоичного числа</a:t>
                  </a:r>
                </a:p>
                <a:p>
                  <a:pPr marL="171450" lvl="1" indent="-155575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</a:pPr>
                  <a:r>
                    <a:rPr lang="ru-RU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Инвертировать </a:t>
                  </a:r>
                  <a14:m>
                    <m:oMath xmlns:m="http://schemas.openxmlformats.org/officeDocument/2006/math">
                      <m:r>
                        <a:rPr lang="ru-RU" sz="2200">
                          <a:latin typeface="Cambria Math" panose="02040503050406030204" pitchFamily="18" charset="0"/>
                        </a:rPr>
                        <m:t>0↔1</m:t>
                      </m:r>
                    </m:oMath>
                  </a14:m>
                  <a:endParaRPr lang="ru-RU" sz="22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Полилиния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188" y="2060575"/>
                  <a:ext cx="3854251" cy="1656185"/>
                </a:xfrm>
                <a:custGeom>
                  <a:avLst/>
                  <a:gdLst>
                    <a:gd name="connsiteX0" fmla="*/ 0 w 4681215"/>
                    <a:gd name="connsiteY0" fmla="*/ 157517 h 1575174"/>
                    <a:gd name="connsiteX1" fmla="*/ 157517 w 4681215"/>
                    <a:gd name="connsiteY1" fmla="*/ 0 h 1575174"/>
                    <a:gd name="connsiteX2" fmla="*/ 4523698 w 4681215"/>
                    <a:gd name="connsiteY2" fmla="*/ 0 h 1575174"/>
                    <a:gd name="connsiteX3" fmla="*/ 4681215 w 4681215"/>
                    <a:gd name="connsiteY3" fmla="*/ 157517 h 1575174"/>
                    <a:gd name="connsiteX4" fmla="*/ 4681215 w 4681215"/>
                    <a:gd name="connsiteY4" fmla="*/ 1417657 h 1575174"/>
                    <a:gd name="connsiteX5" fmla="*/ 4523698 w 4681215"/>
                    <a:gd name="connsiteY5" fmla="*/ 1575174 h 1575174"/>
                    <a:gd name="connsiteX6" fmla="*/ 157517 w 4681215"/>
                    <a:gd name="connsiteY6" fmla="*/ 1575174 h 1575174"/>
                    <a:gd name="connsiteX7" fmla="*/ 0 w 4681215"/>
                    <a:gd name="connsiteY7" fmla="*/ 1417657 h 1575174"/>
                    <a:gd name="connsiteX8" fmla="*/ 0 w 4681215"/>
                    <a:gd name="connsiteY8" fmla="*/ 157517 h 1575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81215" h="1575174">
                      <a:moveTo>
                        <a:pt x="0" y="157517"/>
                      </a:moveTo>
                      <a:cubicBezTo>
                        <a:pt x="0" y="70523"/>
                        <a:pt x="70523" y="0"/>
                        <a:pt x="157517" y="0"/>
                      </a:cubicBezTo>
                      <a:lnTo>
                        <a:pt x="4523698" y="0"/>
                      </a:lnTo>
                      <a:cubicBezTo>
                        <a:pt x="4610692" y="0"/>
                        <a:pt x="4681215" y="70523"/>
                        <a:pt x="4681215" y="157517"/>
                      </a:cubicBezTo>
                      <a:lnTo>
                        <a:pt x="4681215" y="1417657"/>
                      </a:lnTo>
                      <a:cubicBezTo>
                        <a:pt x="4681215" y="1504651"/>
                        <a:pt x="4610692" y="1575174"/>
                        <a:pt x="4523698" y="1575174"/>
                      </a:cubicBezTo>
                      <a:lnTo>
                        <a:pt x="157517" y="1575174"/>
                      </a:lnTo>
                      <a:cubicBezTo>
                        <a:pt x="70523" y="1575174"/>
                        <a:pt x="0" y="1504651"/>
                        <a:pt x="0" y="1417657"/>
                      </a:cubicBezTo>
                      <a:lnTo>
                        <a:pt x="0" y="157517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Полилиния 53"/>
            <p:cNvSpPr/>
            <p:nvPr/>
          </p:nvSpPr>
          <p:spPr>
            <a:xfrm>
              <a:off x="609498" y="2060575"/>
              <a:ext cx="3862770" cy="384452"/>
            </a:xfrm>
            <a:custGeom>
              <a:avLst/>
              <a:gdLst>
                <a:gd name="connsiteX0" fmla="*/ 0 w 4681215"/>
                <a:gd name="connsiteY0" fmla="*/ 157517 h 1575174"/>
                <a:gd name="connsiteX1" fmla="*/ 157517 w 4681215"/>
                <a:gd name="connsiteY1" fmla="*/ 0 h 1575174"/>
                <a:gd name="connsiteX2" fmla="*/ 4523698 w 4681215"/>
                <a:gd name="connsiteY2" fmla="*/ 0 h 1575174"/>
                <a:gd name="connsiteX3" fmla="*/ 4681215 w 4681215"/>
                <a:gd name="connsiteY3" fmla="*/ 157517 h 1575174"/>
                <a:gd name="connsiteX4" fmla="*/ 4681215 w 4681215"/>
                <a:gd name="connsiteY4" fmla="*/ 1417657 h 1575174"/>
                <a:gd name="connsiteX5" fmla="*/ 4523698 w 4681215"/>
                <a:gd name="connsiteY5" fmla="*/ 1575174 h 1575174"/>
                <a:gd name="connsiteX6" fmla="*/ 157517 w 4681215"/>
                <a:gd name="connsiteY6" fmla="*/ 1575174 h 1575174"/>
                <a:gd name="connsiteX7" fmla="*/ 0 w 4681215"/>
                <a:gd name="connsiteY7" fmla="*/ 1417657 h 1575174"/>
                <a:gd name="connsiteX8" fmla="*/ 0 w 4681215"/>
                <a:gd name="connsiteY8" fmla="*/ 157517 h 1575174"/>
                <a:gd name="connsiteX0" fmla="*/ 0 w 4681215"/>
                <a:gd name="connsiteY0" fmla="*/ 157517 h 1575174"/>
                <a:gd name="connsiteX1" fmla="*/ 157517 w 4681215"/>
                <a:gd name="connsiteY1" fmla="*/ 0 h 1575174"/>
                <a:gd name="connsiteX2" fmla="*/ 4523698 w 4681215"/>
                <a:gd name="connsiteY2" fmla="*/ 0 h 1575174"/>
                <a:gd name="connsiteX3" fmla="*/ 4681215 w 4681215"/>
                <a:gd name="connsiteY3" fmla="*/ 157517 h 1575174"/>
                <a:gd name="connsiteX4" fmla="*/ 4681215 w 4681215"/>
                <a:gd name="connsiteY4" fmla="*/ 1417657 h 1575174"/>
                <a:gd name="connsiteX5" fmla="*/ 4523698 w 4681215"/>
                <a:gd name="connsiteY5" fmla="*/ 1575174 h 1575174"/>
                <a:gd name="connsiteX6" fmla="*/ 157517 w 4681215"/>
                <a:gd name="connsiteY6" fmla="*/ 1575174 h 1575174"/>
                <a:gd name="connsiteX7" fmla="*/ 0 w 4681215"/>
                <a:gd name="connsiteY7" fmla="*/ 1417657 h 1575174"/>
                <a:gd name="connsiteX8" fmla="*/ 0 w 4681215"/>
                <a:gd name="connsiteY8" fmla="*/ 157517 h 1575174"/>
                <a:gd name="connsiteX0" fmla="*/ 0 w 4681215"/>
                <a:gd name="connsiteY0" fmla="*/ 157517 h 1575174"/>
                <a:gd name="connsiteX1" fmla="*/ 157517 w 4681215"/>
                <a:gd name="connsiteY1" fmla="*/ 0 h 1575174"/>
                <a:gd name="connsiteX2" fmla="*/ 4523698 w 4681215"/>
                <a:gd name="connsiteY2" fmla="*/ 0 h 1575174"/>
                <a:gd name="connsiteX3" fmla="*/ 4681215 w 4681215"/>
                <a:gd name="connsiteY3" fmla="*/ 157517 h 1575174"/>
                <a:gd name="connsiteX4" fmla="*/ 4681215 w 4681215"/>
                <a:gd name="connsiteY4" fmla="*/ 1417657 h 1575174"/>
                <a:gd name="connsiteX5" fmla="*/ 4523698 w 4681215"/>
                <a:gd name="connsiteY5" fmla="*/ 1575174 h 1575174"/>
                <a:gd name="connsiteX6" fmla="*/ 0 w 4681215"/>
                <a:gd name="connsiteY6" fmla="*/ 1417657 h 1575174"/>
                <a:gd name="connsiteX7" fmla="*/ 0 w 4681215"/>
                <a:gd name="connsiteY7" fmla="*/ 157517 h 1575174"/>
                <a:gd name="connsiteX0" fmla="*/ 0 w 4681215"/>
                <a:gd name="connsiteY0" fmla="*/ 157517 h 1575174"/>
                <a:gd name="connsiteX1" fmla="*/ 157517 w 4681215"/>
                <a:gd name="connsiteY1" fmla="*/ 0 h 1575174"/>
                <a:gd name="connsiteX2" fmla="*/ 4523698 w 4681215"/>
                <a:gd name="connsiteY2" fmla="*/ 0 h 1575174"/>
                <a:gd name="connsiteX3" fmla="*/ 4681215 w 4681215"/>
                <a:gd name="connsiteY3" fmla="*/ 157517 h 1575174"/>
                <a:gd name="connsiteX4" fmla="*/ 4681215 w 4681215"/>
                <a:gd name="connsiteY4" fmla="*/ 1417657 h 1575174"/>
                <a:gd name="connsiteX5" fmla="*/ 0 w 4681215"/>
                <a:gd name="connsiteY5" fmla="*/ 1417657 h 1575174"/>
                <a:gd name="connsiteX6" fmla="*/ 0 w 4681215"/>
                <a:gd name="connsiteY6" fmla="*/ 157517 h 1575174"/>
                <a:gd name="connsiteX0" fmla="*/ 0 w 4681215"/>
                <a:gd name="connsiteY0" fmla="*/ 157517 h 1575174"/>
                <a:gd name="connsiteX1" fmla="*/ 157517 w 4681215"/>
                <a:gd name="connsiteY1" fmla="*/ 0 h 1575174"/>
                <a:gd name="connsiteX2" fmla="*/ 4523698 w 4681215"/>
                <a:gd name="connsiteY2" fmla="*/ 0 h 1575174"/>
                <a:gd name="connsiteX3" fmla="*/ 4681215 w 4681215"/>
                <a:gd name="connsiteY3" fmla="*/ 157517 h 1575174"/>
                <a:gd name="connsiteX4" fmla="*/ 4681215 w 4681215"/>
                <a:gd name="connsiteY4" fmla="*/ 1417657 h 1575174"/>
                <a:gd name="connsiteX5" fmla="*/ 0 w 4681215"/>
                <a:gd name="connsiteY5" fmla="*/ 1417657 h 1575174"/>
                <a:gd name="connsiteX6" fmla="*/ 0 w 4681215"/>
                <a:gd name="connsiteY6" fmla="*/ 157517 h 1575174"/>
                <a:gd name="connsiteX0" fmla="*/ 0 w 4681215"/>
                <a:gd name="connsiteY0" fmla="*/ 157517 h 1575174"/>
                <a:gd name="connsiteX1" fmla="*/ 157517 w 4681215"/>
                <a:gd name="connsiteY1" fmla="*/ 0 h 1575174"/>
                <a:gd name="connsiteX2" fmla="*/ 4523698 w 4681215"/>
                <a:gd name="connsiteY2" fmla="*/ 0 h 1575174"/>
                <a:gd name="connsiteX3" fmla="*/ 4681215 w 4681215"/>
                <a:gd name="connsiteY3" fmla="*/ 157517 h 1575174"/>
                <a:gd name="connsiteX4" fmla="*/ 4670008 w 4681215"/>
                <a:gd name="connsiteY4" fmla="*/ 420414 h 1575174"/>
                <a:gd name="connsiteX5" fmla="*/ 4681215 w 4681215"/>
                <a:gd name="connsiteY5" fmla="*/ 1417657 h 1575174"/>
                <a:gd name="connsiteX6" fmla="*/ 0 w 4681215"/>
                <a:gd name="connsiteY6" fmla="*/ 1417657 h 1575174"/>
                <a:gd name="connsiteX7" fmla="*/ 0 w 4681215"/>
                <a:gd name="connsiteY7" fmla="*/ 157517 h 1575174"/>
                <a:gd name="connsiteX0" fmla="*/ 10347 w 4691562"/>
                <a:gd name="connsiteY0" fmla="*/ 157517 h 1575174"/>
                <a:gd name="connsiteX1" fmla="*/ 167864 w 4691562"/>
                <a:gd name="connsiteY1" fmla="*/ 0 h 1575174"/>
                <a:gd name="connsiteX2" fmla="*/ 4534045 w 4691562"/>
                <a:gd name="connsiteY2" fmla="*/ 0 h 1575174"/>
                <a:gd name="connsiteX3" fmla="*/ 4691562 w 4691562"/>
                <a:gd name="connsiteY3" fmla="*/ 157517 h 1575174"/>
                <a:gd name="connsiteX4" fmla="*/ 4680355 w 4691562"/>
                <a:gd name="connsiteY4" fmla="*/ 420414 h 1575174"/>
                <a:gd name="connsiteX5" fmla="*/ 4691562 w 4691562"/>
                <a:gd name="connsiteY5" fmla="*/ 1417657 h 1575174"/>
                <a:gd name="connsiteX6" fmla="*/ 10347 w 4691562"/>
                <a:gd name="connsiteY6" fmla="*/ 1417657 h 1575174"/>
                <a:gd name="connsiteX7" fmla="*/ 0 w 4691562"/>
                <a:gd name="connsiteY7" fmla="*/ 420414 h 1575174"/>
                <a:gd name="connsiteX8" fmla="*/ 10347 w 4691562"/>
                <a:gd name="connsiteY8" fmla="*/ 157517 h 1575174"/>
                <a:gd name="connsiteX0" fmla="*/ 10347 w 4691562"/>
                <a:gd name="connsiteY0" fmla="*/ 157517 h 1417657"/>
                <a:gd name="connsiteX1" fmla="*/ 167864 w 4691562"/>
                <a:gd name="connsiteY1" fmla="*/ 0 h 1417657"/>
                <a:gd name="connsiteX2" fmla="*/ 4534045 w 4691562"/>
                <a:gd name="connsiteY2" fmla="*/ 0 h 1417657"/>
                <a:gd name="connsiteX3" fmla="*/ 4691562 w 4691562"/>
                <a:gd name="connsiteY3" fmla="*/ 157517 h 1417657"/>
                <a:gd name="connsiteX4" fmla="*/ 4680355 w 4691562"/>
                <a:gd name="connsiteY4" fmla="*/ 420414 h 1417657"/>
                <a:gd name="connsiteX5" fmla="*/ 4691562 w 4691562"/>
                <a:gd name="connsiteY5" fmla="*/ 1417657 h 1417657"/>
                <a:gd name="connsiteX6" fmla="*/ 0 w 4691562"/>
                <a:gd name="connsiteY6" fmla="*/ 420414 h 1417657"/>
                <a:gd name="connsiteX7" fmla="*/ 10347 w 4691562"/>
                <a:gd name="connsiteY7" fmla="*/ 157517 h 1417657"/>
                <a:gd name="connsiteX0" fmla="*/ 10347 w 4691562"/>
                <a:gd name="connsiteY0" fmla="*/ 157517 h 1417657"/>
                <a:gd name="connsiteX1" fmla="*/ 167864 w 4691562"/>
                <a:gd name="connsiteY1" fmla="*/ 0 h 1417657"/>
                <a:gd name="connsiteX2" fmla="*/ 4534045 w 4691562"/>
                <a:gd name="connsiteY2" fmla="*/ 0 h 1417657"/>
                <a:gd name="connsiteX3" fmla="*/ 4691562 w 4691562"/>
                <a:gd name="connsiteY3" fmla="*/ 157517 h 1417657"/>
                <a:gd name="connsiteX4" fmla="*/ 4680355 w 4691562"/>
                <a:gd name="connsiteY4" fmla="*/ 420414 h 1417657"/>
                <a:gd name="connsiteX5" fmla="*/ 4691562 w 4691562"/>
                <a:gd name="connsiteY5" fmla="*/ 1417657 h 1417657"/>
                <a:gd name="connsiteX6" fmla="*/ 0 w 4691562"/>
                <a:gd name="connsiteY6" fmla="*/ 420414 h 1417657"/>
                <a:gd name="connsiteX7" fmla="*/ 10347 w 4691562"/>
                <a:gd name="connsiteY7" fmla="*/ 157517 h 1417657"/>
                <a:gd name="connsiteX0" fmla="*/ 10347 w 4691562"/>
                <a:gd name="connsiteY0" fmla="*/ 157517 h 420414"/>
                <a:gd name="connsiteX1" fmla="*/ 167864 w 4691562"/>
                <a:gd name="connsiteY1" fmla="*/ 0 h 420414"/>
                <a:gd name="connsiteX2" fmla="*/ 4534045 w 4691562"/>
                <a:gd name="connsiteY2" fmla="*/ 0 h 420414"/>
                <a:gd name="connsiteX3" fmla="*/ 4691562 w 4691562"/>
                <a:gd name="connsiteY3" fmla="*/ 157517 h 420414"/>
                <a:gd name="connsiteX4" fmla="*/ 4680355 w 4691562"/>
                <a:gd name="connsiteY4" fmla="*/ 420414 h 420414"/>
                <a:gd name="connsiteX5" fmla="*/ 0 w 4691562"/>
                <a:gd name="connsiteY5" fmla="*/ 420414 h 420414"/>
                <a:gd name="connsiteX6" fmla="*/ 10347 w 4691562"/>
                <a:gd name="connsiteY6" fmla="*/ 157517 h 42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562" h="420414">
                  <a:moveTo>
                    <a:pt x="10347" y="157517"/>
                  </a:moveTo>
                  <a:cubicBezTo>
                    <a:pt x="10347" y="70523"/>
                    <a:pt x="80870" y="0"/>
                    <a:pt x="167864" y="0"/>
                  </a:cubicBezTo>
                  <a:lnTo>
                    <a:pt x="4534045" y="0"/>
                  </a:lnTo>
                  <a:cubicBezTo>
                    <a:pt x="4621039" y="0"/>
                    <a:pt x="4691562" y="70523"/>
                    <a:pt x="4691562" y="157517"/>
                  </a:cubicBezTo>
                  <a:lnTo>
                    <a:pt x="4680355" y="420414"/>
                  </a:lnTo>
                  <a:lnTo>
                    <a:pt x="0" y="420414"/>
                  </a:lnTo>
                  <a:lnTo>
                    <a:pt x="10347" y="157517"/>
                  </a:lnTo>
                  <a:close/>
                </a:path>
              </a:pathLst>
            </a:custGeom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80000" tIns="36000" rIns="83821" bIns="83820" numCol="1" spcCol="1270" anchor="t" anchorCtr="0">
              <a:noAutofit/>
            </a:bodyPr>
            <a:lstStyle/>
            <a:p>
              <a:pPr marL="228600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Обратный алгоритм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068883" y="3068960"/>
            <a:ext cx="3744000" cy="1656185"/>
            <a:chOff x="609498" y="2060575"/>
            <a:chExt cx="3862770" cy="16561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Полилиния 55">
                  <a:hlinkClick r:id="rId4" action="ppaction://hlinksldjump"/>
                </p:cNvPr>
                <p:cNvSpPr/>
                <p:nvPr/>
              </p:nvSpPr>
              <p:spPr>
                <a:xfrm>
                  <a:off x="611188" y="2060576"/>
                  <a:ext cx="3861080" cy="1656184"/>
                </a:xfrm>
                <a:custGeom>
                  <a:avLst/>
                  <a:gdLst>
                    <a:gd name="connsiteX0" fmla="*/ 0 w 4681215"/>
                    <a:gd name="connsiteY0" fmla="*/ 157517 h 1575174"/>
                    <a:gd name="connsiteX1" fmla="*/ 157517 w 4681215"/>
                    <a:gd name="connsiteY1" fmla="*/ 0 h 1575174"/>
                    <a:gd name="connsiteX2" fmla="*/ 4523698 w 4681215"/>
                    <a:gd name="connsiteY2" fmla="*/ 0 h 1575174"/>
                    <a:gd name="connsiteX3" fmla="*/ 4681215 w 4681215"/>
                    <a:gd name="connsiteY3" fmla="*/ 157517 h 1575174"/>
                    <a:gd name="connsiteX4" fmla="*/ 4681215 w 4681215"/>
                    <a:gd name="connsiteY4" fmla="*/ 1417657 h 1575174"/>
                    <a:gd name="connsiteX5" fmla="*/ 4523698 w 4681215"/>
                    <a:gd name="connsiteY5" fmla="*/ 1575174 h 1575174"/>
                    <a:gd name="connsiteX6" fmla="*/ 157517 w 4681215"/>
                    <a:gd name="connsiteY6" fmla="*/ 1575174 h 1575174"/>
                    <a:gd name="connsiteX7" fmla="*/ 0 w 4681215"/>
                    <a:gd name="connsiteY7" fmla="*/ 1417657 h 1575174"/>
                    <a:gd name="connsiteX8" fmla="*/ 0 w 4681215"/>
                    <a:gd name="connsiteY8" fmla="*/ 157517 h 1575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81215" h="1575174">
                      <a:moveTo>
                        <a:pt x="0" y="157517"/>
                      </a:moveTo>
                      <a:cubicBezTo>
                        <a:pt x="0" y="70523"/>
                        <a:pt x="70523" y="0"/>
                        <a:pt x="157517" y="0"/>
                      </a:cubicBezTo>
                      <a:lnTo>
                        <a:pt x="4523698" y="0"/>
                      </a:lnTo>
                      <a:cubicBezTo>
                        <a:pt x="4610692" y="0"/>
                        <a:pt x="4681215" y="70523"/>
                        <a:pt x="4681215" y="157517"/>
                      </a:cubicBezTo>
                      <a:lnTo>
                        <a:pt x="4681215" y="1417657"/>
                      </a:lnTo>
                      <a:cubicBezTo>
                        <a:pt x="4681215" y="1504651"/>
                        <a:pt x="4610692" y="1575174"/>
                        <a:pt x="4523698" y="1575174"/>
                      </a:cubicBezTo>
                      <a:lnTo>
                        <a:pt x="157517" y="1575174"/>
                      </a:lnTo>
                      <a:cubicBezTo>
                        <a:pt x="70523" y="1575174"/>
                        <a:pt x="0" y="1504651"/>
                        <a:pt x="0" y="1417657"/>
                      </a:cubicBezTo>
                      <a:lnTo>
                        <a:pt x="0" y="157517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180000" tIns="540000" rIns="180000" bIns="83820" numCol="1" spcCol="1270" anchor="t" anchorCtr="0">
                  <a:noAutofit/>
                </a:bodyPr>
                <a:lstStyle/>
                <a:p>
                  <a:pPr marL="266700" lvl="0" indent="-250825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Arial" panose="020B0604020202020204" pitchFamily="34" charset="0"/>
                    <a:buChar char="•"/>
                  </a:pPr>
                  <a:r>
                    <a:rPr lang="ru-RU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Инвертировать </a:t>
                  </a:r>
                  <a14:m>
                    <m:oMath xmlns:m="http://schemas.openxmlformats.org/officeDocument/2006/math">
                      <m:r>
                        <a:rPr lang="ru-RU" sz="2200">
                          <a:latin typeface="Cambria Math" panose="02040503050406030204" pitchFamily="18" charset="0"/>
                        </a:rPr>
                        <m:t>0↔1</m:t>
                      </m:r>
                    </m:oMath>
                  </a14:m>
                  <a:endParaRPr lang="ru-RU" sz="2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66700" lvl="1" indent="-250825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</a:pPr>
                  <a:r>
                    <a:rPr lang="ru-RU" sz="2200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Прибавить 1 к двоичному числу</a:t>
                  </a:r>
                  <a:endParaRPr lang="ru-RU" sz="22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6" name="Полилиния 55">
                  <a:hlinkClick r:id="rId5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188" y="2060576"/>
                  <a:ext cx="3861080" cy="1656184"/>
                </a:xfrm>
                <a:custGeom>
                  <a:avLst/>
                  <a:gdLst>
                    <a:gd name="connsiteX0" fmla="*/ 0 w 4681215"/>
                    <a:gd name="connsiteY0" fmla="*/ 157517 h 1575174"/>
                    <a:gd name="connsiteX1" fmla="*/ 157517 w 4681215"/>
                    <a:gd name="connsiteY1" fmla="*/ 0 h 1575174"/>
                    <a:gd name="connsiteX2" fmla="*/ 4523698 w 4681215"/>
                    <a:gd name="connsiteY2" fmla="*/ 0 h 1575174"/>
                    <a:gd name="connsiteX3" fmla="*/ 4681215 w 4681215"/>
                    <a:gd name="connsiteY3" fmla="*/ 157517 h 1575174"/>
                    <a:gd name="connsiteX4" fmla="*/ 4681215 w 4681215"/>
                    <a:gd name="connsiteY4" fmla="*/ 1417657 h 1575174"/>
                    <a:gd name="connsiteX5" fmla="*/ 4523698 w 4681215"/>
                    <a:gd name="connsiteY5" fmla="*/ 1575174 h 1575174"/>
                    <a:gd name="connsiteX6" fmla="*/ 157517 w 4681215"/>
                    <a:gd name="connsiteY6" fmla="*/ 1575174 h 1575174"/>
                    <a:gd name="connsiteX7" fmla="*/ 0 w 4681215"/>
                    <a:gd name="connsiteY7" fmla="*/ 1417657 h 1575174"/>
                    <a:gd name="connsiteX8" fmla="*/ 0 w 4681215"/>
                    <a:gd name="connsiteY8" fmla="*/ 157517 h 1575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81215" h="1575174">
                      <a:moveTo>
                        <a:pt x="0" y="157517"/>
                      </a:moveTo>
                      <a:cubicBezTo>
                        <a:pt x="0" y="70523"/>
                        <a:pt x="70523" y="0"/>
                        <a:pt x="157517" y="0"/>
                      </a:cubicBezTo>
                      <a:lnTo>
                        <a:pt x="4523698" y="0"/>
                      </a:lnTo>
                      <a:cubicBezTo>
                        <a:pt x="4610692" y="0"/>
                        <a:pt x="4681215" y="70523"/>
                        <a:pt x="4681215" y="157517"/>
                      </a:cubicBezTo>
                      <a:lnTo>
                        <a:pt x="4681215" y="1417657"/>
                      </a:lnTo>
                      <a:cubicBezTo>
                        <a:pt x="4681215" y="1504651"/>
                        <a:pt x="4610692" y="1575174"/>
                        <a:pt x="4523698" y="1575174"/>
                      </a:cubicBezTo>
                      <a:lnTo>
                        <a:pt x="157517" y="1575174"/>
                      </a:lnTo>
                      <a:cubicBezTo>
                        <a:pt x="70523" y="1575174"/>
                        <a:pt x="0" y="1504651"/>
                        <a:pt x="0" y="1417657"/>
                      </a:cubicBezTo>
                      <a:lnTo>
                        <a:pt x="0" y="157517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Полилиния 56"/>
            <p:cNvSpPr/>
            <p:nvPr/>
          </p:nvSpPr>
          <p:spPr>
            <a:xfrm>
              <a:off x="609498" y="2060575"/>
              <a:ext cx="3862770" cy="384452"/>
            </a:xfrm>
            <a:custGeom>
              <a:avLst/>
              <a:gdLst>
                <a:gd name="connsiteX0" fmla="*/ 0 w 4681215"/>
                <a:gd name="connsiteY0" fmla="*/ 157517 h 1575174"/>
                <a:gd name="connsiteX1" fmla="*/ 157517 w 4681215"/>
                <a:gd name="connsiteY1" fmla="*/ 0 h 1575174"/>
                <a:gd name="connsiteX2" fmla="*/ 4523698 w 4681215"/>
                <a:gd name="connsiteY2" fmla="*/ 0 h 1575174"/>
                <a:gd name="connsiteX3" fmla="*/ 4681215 w 4681215"/>
                <a:gd name="connsiteY3" fmla="*/ 157517 h 1575174"/>
                <a:gd name="connsiteX4" fmla="*/ 4681215 w 4681215"/>
                <a:gd name="connsiteY4" fmla="*/ 1417657 h 1575174"/>
                <a:gd name="connsiteX5" fmla="*/ 4523698 w 4681215"/>
                <a:gd name="connsiteY5" fmla="*/ 1575174 h 1575174"/>
                <a:gd name="connsiteX6" fmla="*/ 157517 w 4681215"/>
                <a:gd name="connsiteY6" fmla="*/ 1575174 h 1575174"/>
                <a:gd name="connsiteX7" fmla="*/ 0 w 4681215"/>
                <a:gd name="connsiteY7" fmla="*/ 1417657 h 1575174"/>
                <a:gd name="connsiteX8" fmla="*/ 0 w 4681215"/>
                <a:gd name="connsiteY8" fmla="*/ 157517 h 1575174"/>
                <a:gd name="connsiteX0" fmla="*/ 0 w 4681215"/>
                <a:gd name="connsiteY0" fmla="*/ 157517 h 1575174"/>
                <a:gd name="connsiteX1" fmla="*/ 157517 w 4681215"/>
                <a:gd name="connsiteY1" fmla="*/ 0 h 1575174"/>
                <a:gd name="connsiteX2" fmla="*/ 4523698 w 4681215"/>
                <a:gd name="connsiteY2" fmla="*/ 0 h 1575174"/>
                <a:gd name="connsiteX3" fmla="*/ 4681215 w 4681215"/>
                <a:gd name="connsiteY3" fmla="*/ 157517 h 1575174"/>
                <a:gd name="connsiteX4" fmla="*/ 4681215 w 4681215"/>
                <a:gd name="connsiteY4" fmla="*/ 1417657 h 1575174"/>
                <a:gd name="connsiteX5" fmla="*/ 4523698 w 4681215"/>
                <a:gd name="connsiteY5" fmla="*/ 1575174 h 1575174"/>
                <a:gd name="connsiteX6" fmla="*/ 157517 w 4681215"/>
                <a:gd name="connsiteY6" fmla="*/ 1575174 h 1575174"/>
                <a:gd name="connsiteX7" fmla="*/ 0 w 4681215"/>
                <a:gd name="connsiteY7" fmla="*/ 1417657 h 1575174"/>
                <a:gd name="connsiteX8" fmla="*/ 0 w 4681215"/>
                <a:gd name="connsiteY8" fmla="*/ 157517 h 1575174"/>
                <a:gd name="connsiteX0" fmla="*/ 0 w 4681215"/>
                <a:gd name="connsiteY0" fmla="*/ 157517 h 1575174"/>
                <a:gd name="connsiteX1" fmla="*/ 157517 w 4681215"/>
                <a:gd name="connsiteY1" fmla="*/ 0 h 1575174"/>
                <a:gd name="connsiteX2" fmla="*/ 4523698 w 4681215"/>
                <a:gd name="connsiteY2" fmla="*/ 0 h 1575174"/>
                <a:gd name="connsiteX3" fmla="*/ 4681215 w 4681215"/>
                <a:gd name="connsiteY3" fmla="*/ 157517 h 1575174"/>
                <a:gd name="connsiteX4" fmla="*/ 4681215 w 4681215"/>
                <a:gd name="connsiteY4" fmla="*/ 1417657 h 1575174"/>
                <a:gd name="connsiteX5" fmla="*/ 4523698 w 4681215"/>
                <a:gd name="connsiteY5" fmla="*/ 1575174 h 1575174"/>
                <a:gd name="connsiteX6" fmla="*/ 0 w 4681215"/>
                <a:gd name="connsiteY6" fmla="*/ 1417657 h 1575174"/>
                <a:gd name="connsiteX7" fmla="*/ 0 w 4681215"/>
                <a:gd name="connsiteY7" fmla="*/ 157517 h 1575174"/>
                <a:gd name="connsiteX0" fmla="*/ 0 w 4681215"/>
                <a:gd name="connsiteY0" fmla="*/ 157517 h 1575174"/>
                <a:gd name="connsiteX1" fmla="*/ 157517 w 4681215"/>
                <a:gd name="connsiteY1" fmla="*/ 0 h 1575174"/>
                <a:gd name="connsiteX2" fmla="*/ 4523698 w 4681215"/>
                <a:gd name="connsiteY2" fmla="*/ 0 h 1575174"/>
                <a:gd name="connsiteX3" fmla="*/ 4681215 w 4681215"/>
                <a:gd name="connsiteY3" fmla="*/ 157517 h 1575174"/>
                <a:gd name="connsiteX4" fmla="*/ 4681215 w 4681215"/>
                <a:gd name="connsiteY4" fmla="*/ 1417657 h 1575174"/>
                <a:gd name="connsiteX5" fmla="*/ 0 w 4681215"/>
                <a:gd name="connsiteY5" fmla="*/ 1417657 h 1575174"/>
                <a:gd name="connsiteX6" fmla="*/ 0 w 4681215"/>
                <a:gd name="connsiteY6" fmla="*/ 157517 h 1575174"/>
                <a:gd name="connsiteX0" fmla="*/ 0 w 4681215"/>
                <a:gd name="connsiteY0" fmla="*/ 157517 h 1575174"/>
                <a:gd name="connsiteX1" fmla="*/ 157517 w 4681215"/>
                <a:gd name="connsiteY1" fmla="*/ 0 h 1575174"/>
                <a:gd name="connsiteX2" fmla="*/ 4523698 w 4681215"/>
                <a:gd name="connsiteY2" fmla="*/ 0 h 1575174"/>
                <a:gd name="connsiteX3" fmla="*/ 4681215 w 4681215"/>
                <a:gd name="connsiteY3" fmla="*/ 157517 h 1575174"/>
                <a:gd name="connsiteX4" fmla="*/ 4681215 w 4681215"/>
                <a:gd name="connsiteY4" fmla="*/ 1417657 h 1575174"/>
                <a:gd name="connsiteX5" fmla="*/ 0 w 4681215"/>
                <a:gd name="connsiteY5" fmla="*/ 1417657 h 1575174"/>
                <a:gd name="connsiteX6" fmla="*/ 0 w 4681215"/>
                <a:gd name="connsiteY6" fmla="*/ 157517 h 1575174"/>
                <a:gd name="connsiteX0" fmla="*/ 0 w 4681215"/>
                <a:gd name="connsiteY0" fmla="*/ 157517 h 1575174"/>
                <a:gd name="connsiteX1" fmla="*/ 157517 w 4681215"/>
                <a:gd name="connsiteY1" fmla="*/ 0 h 1575174"/>
                <a:gd name="connsiteX2" fmla="*/ 4523698 w 4681215"/>
                <a:gd name="connsiteY2" fmla="*/ 0 h 1575174"/>
                <a:gd name="connsiteX3" fmla="*/ 4681215 w 4681215"/>
                <a:gd name="connsiteY3" fmla="*/ 157517 h 1575174"/>
                <a:gd name="connsiteX4" fmla="*/ 4670008 w 4681215"/>
                <a:gd name="connsiteY4" fmla="*/ 420414 h 1575174"/>
                <a:gd name="connsiteX5" fmla="*/ 4681215 w 4681215"/>
                <a:gd name="connsiteY5" fmla="*/ 1417657 h 1575174"/>
                <a:gd name="connsiteX6" fmla="*/ 0 w 4681215"/>
                <a:gd name="connsiteY6" fmla="*/ 1417657 h 1575174"/>
                <a:gd name="connsiteX7" fmla="*/ 0 w 4681215"/>
                <a:gd name="connsiteY7" fmla="*/ 157517 h 1575174"/>
                <a:gd name="connsiteX0" fmla="*/ 10347 w 4691562"/>
                <a:gd name="connsiteY0" fmla="*/ 157517 h 1575174"/>
                <a:gd name="connsiteX1" fmla="*/ 167864 w 4691562"/>
                <a:gd name="connsiteY1" fmla="*/ 0 h 1575174"/>
                <a:gd name="connsiteX2" fmla="*/ 4534045 w 4691562"/>
                <a:gd name="connsiteY2" fmla="*/ 0 h 1575174"/>
                <a:gd name="connsiteX3" fmla="*/ 4691562 w 4691562"/>
                <a:gd name="connsiteY3" fmla="*/ 157517 h 1575174"/>
                <a:gd name="connsiteX4" fmla="*/ 4680355 w 4691562"/>
                <a:gd name="connsiteY4" fmla="*/ 420414 h 1575174"/>
                <a:gd name="connsiteX5" fmla="*/ 4691562 w 4691562"/>
                <a:gd name="connsiteY5" fmla="*/ 1417657 h 1575174"/>
                <a:gd name="connsiteX6" fmla="*/ 10347 w 4691562"/>
                <a:gd name="connsiteY6" fmla="*/ 1417657 h 1575174"/>
                <a:gd name="connsiteX7" fmla="*/ 0 w 4691562"/>
                <a:gd name="connsiteY7" fmla="*/ 420414 h 1575174"/>
                <a:gd name="connsiteX8" fmla="*/ 10347 w 4691562"/>
                <a:gd name="connsiteY8" fmla="*/ 157517 h 1575174"/>
                <a:gd name="connsiteX0" fmla="*/ 10347 w 4691562"/>
                <a:gd name="connsiteY0" fmla="*/ 157517 h 1417657"/>
                <a:gd name="connsiteX1" fmla="*/ 167864 w 4691562"/>
                <a:gd name="connsiteY1" fmla="*/ 0 h 1417657"/>
                <a:gd name="connsiteX2" fmla="*/ 4534045 w 4691562"/>
                <a:gd name="connsiteY2" fmla="*/ 0 h 1417657"/>
                <a:gd name="connsiteX3" fmla="*/ 4691562 w 4691562"/>
                <a:gd name="connsiteY3" fmla="*/ 157517 h 1417657"/>
                <a:gd name="connsiteX4" fmla="*/ 4680355 w 4691562"/>
                <a:gd name="connsiteY4" fmla="*/ 420414 h 1417657"/>
                <a:gd name="connsiteX5" fmla="*/ 4691562 w 4691562"/>
                <a:gd name="connsiteY5" fmla="*/ 1417657 h 1417657"/>
                <a:gd name="connsiteX6" fmla="*/ 0 w 4691562"/>
                <a:gd name="connsiteY6" fmla="*/ 420414 h 1417657"/>
                <a:gd name="connsiteX7" fmla="*/ 10347 w 4691562"/>
                <a:gd name="connsiteY7" fmla="*/ 157517 h 1417657"/>
                <a:gd name="connsiteX0" fmla="*/ 10347 w 4691562"/>
                <a:gd name="connsiteY0" fmla="*/ 157517 h 1417657"/>
                <a:gd name="connsiteX1" fmla="*/ 167864 w 4691562"/>
                <a:gd name="connsiteY1" fmla="*/ 0 h 1417657"/>
                <a:gd name="connsiteX2" fmla="*/ 4534045 w 4691562"/>
                <a:gd name="connsiteY2" fmla="*/ 0 h 1417657"/>
                <a:gd name="connsiteX3" fmla="*/ 4691562 w 4691562"/>
                <a:gd name="connsiteY3" fmla="*/ 157517 h 1417657"/>
                <a:gd name="connsiteX4" fmla="*/ 4680355 w 4691562"/>
                <a:gd name="connsiteY4" fmla="*/ 420414 h 1417657"/>
                <a:gd name="connsiteX5" fmla="*/ 4691562 w 4691562"/>
                <a:gd name="connsiteY5" fmla="*/ 1417657 h 1417657"/>
                <a:gd name="connsiteX6" fmla="*/ 0 w 4691562"/>
                <a:gd name="connsiteY6" fmla="*/ 420414 h 1417657"/>
                <a:gd name="connsiteX7" fmla="*/ 10347 w 4691562"/>
                <a:gd name="connsiteY7" fmla="*/ 157517 h 1417657"/>
                <a:gd name="connsiteX0" fmla="*/ 10347 w 4691562"/>
                <a:gd name="connsiteY0" fmla="*/ 157517 h 420414"/>
                <a:gd name="connsiteX1" fmla="*/ 167864 w 4691562"/>
                <a:gd name="connsiteY1" fmla="*/ 0 h 420414"/>
                <a:gd name="connsiteX2" fmla="*/ 4534045 w 4691562"/>
                <a:gd name="connsiteY2" fmla="*/ 0 h 420414"/>
                <a:gd name="connsiteX3" fmla="*/ 4691562 w 4691562"/>
                <a:gd name="connsiteY3" fmla="*/ 157517 h 420414"/>
                <a:gd name="connsiteX4" fmla="*/ 4680355 w 4691562"/>
                <a:gd name="connsiteY4" fmla="*/ 420414 h 420414"/>
                <a:gd name="connsiteX5" fmla="*/ 0 w 4691562"/>
                <a:gd name="connsiteY5" fmla="*/ 420414 h 420414"/>
                <a:gd name="connsiteX6" fmla="*/ 10347 w 4691562"/>
                <a:gd name="connsiteY6" fmla="*/ 157517 h 42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562" h="420414">
                  <a:moveTo>
                    <a:pt x="10347" y="157517"/>
                  </a:moveTo>
                  <a:cubicBezTo>
                    <a:pt x="10347" y="70523"/>
                    <a:pt x="80870" y="0"/>
                    <a:pt x="167864" y="0"/>
                  </a:cubicBezTo>
                  <a:lnTo>
                    <a:pt x="4534045" y="0"/>
                  </a:lnTo>
                  <a:cubicBezTo>
                    <a:pt x="4621039" y="0"/>
                    <a:pt x="4691562" y="70523"/>
                    <a:pt x="4691562" y="157517"/>
                  </a:cubicBezTo>
                  <a:lnTo>
                    <a:pt x="4680355" y="420414"/>
                  </a:lnTo>
                  <a:lnTo>
                    <a:pt x="0" y="420414"/>
                  </a:lnTo>
                  <a:lnTo>
                    <a:pt x="10347" y="15751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0000" tIns="36000" rIns="83821" bIns="83820" numCol="1" spcCol="1270" anchor="t" anchorCtr="0">
              <a:noAutofit/>
            </a:bodyPr>
            <a:lstStyle/>
            <a:p>
              <a:pPr marL="228600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Прямой алгоритм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998741" y="5642483"/>
            <a:ext cx="16471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104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0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40" grpId="0" animBg="1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393586" cy="582594"/>
          </a:xfrm>
        </p:spPr>
        <p:txBody>
          <a:bodyPr/>
          <a:lstStyle/>
          <a:p>
            <a:r>
              <a:rPr lang="ru-RU" dirty="0" smtClean="0"/>
              <a:t>Представление вещественных чисел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851920" y="1089025"/>
                <a:ext cx="27289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089025"/>
                <a:ext cx="2728952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Выноска 1 (без границы) 11"/>
          <p:cNvSpPr/>
          <p:nvPr/>
        </p:nvSpPr>
        <p:spPr>
          <a:xfrm>
            <a:off x="3419872" y="1882304"/>
            <a:ext cx="1440110" cy="684076"/>
          </a:xfrm>
          <a:prstGeom prst="callout1">
            <a:avLst>
              <a:gd name="adj1" fmla="val -34638"/>
              <a:gd name="adj2" fmla="val 136346"/>
              <a:gd name="adj3" fmla="val 39937"/>
              <a:gd name="adj4" fmla="val 92285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мантисса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18018" y="2543612"/>
            <a:ext cx="8725982" cy="4118022"/>
            <a:chOff x="418018" y="2543612"/>
            <a:chExt cx="8725982" cy="411802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14176" y="2543612"/>
              <a:ext cx="4529824" cy="4118022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8018" y="2543612"/>
              <a:ext cx="4529824" cy="411802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42254" y="3916710"/>
              <a:ext cx="18357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Непрерывно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2254" y="4636790"/>
              <a:ext cx="17157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Бесконечно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98238" y="5358031"/>
              <a:ext cx="21275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ограничено</a:t>
              </a:r>
              <a:endPara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42254" y="3268638"/>
              <a:ext cx="18085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Число в </a:t>
              </a:r>
            </a:p>
            <a:p>
              <a:pPr algn="ctr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математике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37570" y="5752914"/>
              <a:ext cx="360090" cy="332355"/>
            </a:xfrm>
            <a:prstGeom prst="rect">
              <a:avLst/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23061" y="4340439"/>
              <a:ext cx="360090" cy="332355"/>
            </a:xfrm>
            <a:prstGeom prst="rect">
              <a:avLst/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23061" y="5024515"/>
              <a:ext cx="360090" cy="332355"/>
            </a:xfrm>
            <a:prstGeom prst="rect">
              <a:avLst/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70546" y="3916710"/>
              <a:ext cx="18357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Непрерывно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70546" y="4636790"/>
              <a:ext cx="17157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Бесконечно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6530" y="5358031"/>
              <a:ext cx="21275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ограничено</a:t>
              </a:r>
              <a:endPara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06550" y="3268638"/>
              <a:ext cx="190141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Число в </a:t>
              </a:r>
            </a:p>
            <a:p>
              <a:pPr algn="ctr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компьютере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65862" y="5752914"/>
              <a:ext cx="360090" cy="332355"/>
            </a:xfrm>
            <a:prstGeom prst="rect">
              <a:avLst/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851353" y="4340439"/>
              <a:ext cx="360090" cy="332355"/>
            </a:xfrm>
            <a:prstGeom prst="rect">
              <a:avLst/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851353" y="5024515"/>
              <a:ext cx="360090" cy="332355"/>
            </a:xfrm>
            <a:prstGeom prst="rect">
              <a:avLst/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Выноска 1 (без границы) 37"/>
          <p:cNvSpPr/>
          <p:nvPr/>
        </p:nvSpPr>
        <p:spPr>
          <a:xfrm>
            <a:off x="6759759" y="1308510"/>
            <a:ext cx="2168725" cy="500310"/>
          </a:xfrm>
          <a:prstGeom prst="callout1">
            <a:avLst>
              <a:gd name="adj1" fmla="val 57914"/>
              <a:gd name="adj2" fmla="val 6123"/>
              <a:gd name="adj3" fmla="val 12305"/>
              <a:gd name="adj4" fmla="val -15921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числа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Выноска 1 (без границы) 38"/>
          <p:cNvSpPr/>
          <p:nvPr/>
        </p:nvSpPr>
        <p:spPr>
          <a:xfrm>
            <a:off x="5184068" y="1881324"/>
            <a:ext cx="3350751" cy="684076"/>
          </a:xfrm>
          <a:prstGeom prst="callout1">
            <a:avLst>
              <a:gd name="adj1" fmla="val 12464"/>
              <a:gd name="adj2" fmla="val 42493"/>
              <a:gd name="adj3" fmla="val -35889"/>
              <a:gd name="adj4" fmla="val 28559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счисления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8072" y="111835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Экспоненциальная </a:t>
            </a:r>
          </a:p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</a:p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вещественного </a:t>
            </a:r>
          </a:p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числа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3226330" y="4276750"/>
            <a:ext cx="396044" cy="361575"/>
          </a:xfrm>
          <a:custGeom>
            <a:avLst/>
            <a:gdLst>
              <a:gd name="connsiteX0" fmla="*/ 0 w 568411"/>
              <a:gd name="connsiteY0" fmla="*/ 259492 h 494271"/>
              <a:gd name="connsiteX1" fmla="*/ 135924 w 568411"/>
              <a:gd name="connsiteY1" fmla="*/ 135925 h 494271"/>
              <a:gd name="connsiteX2" fmla="*/ 284205 w 568411"/>
              <a:gd name="connsiteY2" fmla="*/ 333633 h 494271"/>
              <a:gd name="connsiteX3" fmla="*/ 568411 w 568411"/>
              <a:gd name="connsiteY3" fmla="*/ 0 h 494271"/>
              <a:gd name="connsiteX4" fmla="*/ 308919 w 568411"/>
              <a:gd name="connsiteY4" fmla="*/ 494271 h 494271"/>
              <a:gd name="connsiteX5" fmla="*/ 0 w 568411"/>
              <a:gd name="connsiteY5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84205 w 568411"/>
              <a:gd name="connsiteY3" fmla="*/ 333633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93730 w 568411"/>
              <a:gd name="connsiteY3" fmla="*/ 374908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621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461" h="487921">
                <a:moveTo>
                  <a:pt x="0" y="243617"/>
                </a:moveTo>
                <a:cubicBezTo>
                  <a:pt x="24942" y="223709"/>
                  <a:pt x="37185" y="235551"/>
                  <a:pt x="62127" y="215643"/>
                </a:cubicBezTo>
                <a:lnTo>
                  <a:pt x="100999" y="158150"/>
                </a:lnTo>
                <a:cubicBezTo>
                  <a:pt x="159951" y="217703"/>
                  <a:pt x="215728" y="296305"/>
                  <a:pt x="268330" y="368558"/>
                </a:cubicBezTo>
                <a:cubicBezTo>
                  <a:pt x="339782" y="201255"/>
                  <a:pt x="411234" y="110153"/>
                  <a:pt x="587461" y="0"/>
                </a:cubicBezTo>
                <a:cubicBezTo>
                  <a:pt x="428997" y="159465"/>
                  <a:pt x="346733" y="306231"/>
                  <a:pt x="283519" y="487921"/>
                </a:cubicBezTo>
                <a:cubicBezTo>
                  <a:pt x="201713" y="333461"/>
                  <a:pt x="135781" y="296477"/>
                  <a:pt x="0" y="243617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3262334" y="4960826"/>
            <a:ext cx="396044" cy="361575"/>
          </a:xfrm>
          <a:custGeom>
            <a:avLst/>
            <a:gdLst>
              <a:gd name="connsiteX0" fmla="*/ 0 w 568411"/>
              <a:gd name="connsiteY0" fmla="*/ 259492 h 494271"/>
              <a:gd name="connsiteX1" fmla="*/ 135924 w 568411"/>
              <a:gd name="connsiteY1" fmla="*/ 135925 h 494271"/>
              <a:gd name="connsiteX2" fmla="*/ 284205 w 568411"/>
              <a:gd name="connsiteY2" fmla="*/ 333633 h 494271"/>
              <a:gd name="connsiteX3" fmla="*/ 568411 w 568411"/>
              <a:gd name="connsiteY3" fmla="*/ 0 h 494271"/>
              <a:gd name="connsiteX4" fmla="*/ 308919 w 568411"/>
              <a:gd name="connsiteY4" fmla="*/ 494271 h 494271"/>
              <a:gd name="connsiteX5" fmla="*/ 0 w 568411"/>
              <a:gd name="connsiteY5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84205 w 568411"/>
              <a:gd name="connsiteY3" fmla="*/ 333633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93730 w 568411"/>
              <a:gd name="connsiteY3" fmla="*/ 374908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621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461" h="487921">
                <a:moveTo>
                  <a:pt x="0" y="243617"/>
                </a:moveTo>
                <a:cubicBezTo>
                  <a:pt x="24942" y="223709"/>
                  <a:pt x="37185" y="235551"/>
                  <a:pt x="62127" y="215643"/>
                </a:cubicBezTo>
                <a:lnTo>
                  <a:pt x="100999" y="158150"/>
                </a:lnTo>
                <a:cubicBezTo>
                  <a:pt x="159951" y="217703"/>
                  <a:pt x="215728" y="296305"/>
                  <a:pt x="268330" y="368558"/>
                </a:cubicBezTo>
                <a:cubicBezTo>
                  <a:pt x="339782" y="201255"/>
                  <a:pt x="411234" y="110153"/>
                  <a:pt x="587461" y="0"/>
                </a:cubicBezTo>
                <a:cubicBezTo>
                  <a:pt x="428997" y="159465"/>
                  <a:pt x="346733" y="306231"/>
                  <a:pt x="283519" y="487921"/>
                </a:cubicBezTo>
                <a:cubicBezTo>
                  <a:pt x="201713" y="333461"/>
                  <a:pt x="135781" y="296477"/>
                  <a:pt x="0" y="243617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3213110" y="5644902"/>
            <a:ext cx="396044" cy="361575"/>
          </a:xfrm>
          <a:custGeom>
            <a:avLst/>
            <a:gdLst>
              <a:gd name="connsiteX0" fmla="*/ 0 w 568411"/>
              <a:gd name="connsiteY0" fmla="*/ 259492 h 494271"/>
              <a:gd name="connsiteX1" fmla="*/ 135924 w 568411"/>
              <a:gd name="connsiteY1" fmla="*/ 135925 h 494271"/>
              <a:gd name="connsiteX2" fmla="*/ 284205 w 568411"/>
              <a:gd name="connsiteY2" fmla="*/ 333633 h 494271"/>
              <a:gd name="connsiteX3" fmla="*/ 568411 w 568411"/>
              <a:gd name="connsiteY3" fmla="*/ 0 h 494271"/>
              <a:gd name="connsiteX4" fmla="*/ 308919 w 568411"/>
              <a:gd name="connsiteY4" fmla="*/ 494271 h 494271"/>
              <a:gd name="connsiteX5" fmla="*/ 0 w 568411"/>
              <a:gd name="connsiteY5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84205 w 568411"/>
              <a:gd name="connsiteY3" fmla="*/ 333633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93730 w 568411"/>
              <a:gd name="connsiteY3" fmla="*/ 374908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621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461" h="487921">
                <a:moveTo>
                  <a:pt x="0" y="243617"/>
                </a:moveTo>
                <a:cubicBezTo>
                  <a:pt x="24942" y="223709"/>
                  <a:pt x="37185" y="235551"/>
                  <a:pt x="62127" y="215643"/>
                </a:cubicBezTo>
                <a:lnTo>
                  <a:pt x="100999" y="158150"/>
                </a:lnTo>
                <a:cubicBezTo>
                  <a:pt x="159951" y="217703"/>
                  <a:pt x="215728" y="296305"/>
                  <a:pt x="268330" y="368558"/>
                </a:cubicBezTo>
                <a:cubicBezTo>
                  <a:pt x="339782" y="201255"/>
                  <a:pt x="411234" y="110153"/>
                  <a:pt x="587461" y="0"/>
                </a:cubicBezTo>
                <a:cubicBezTo>
                  <a:pt x="428997" y="159465"/>
                  <a:pt x="346733" y="306231"/>
                  <a:pt x="283519" y="487921"/>
                </a:cubicBezTo>
                <a:cubicBezTo>
                  <a:pt x="201713" y="333461"/>
                  <a:pt x="135781" y="296477"/>
                  <a:pt x="0" y="243617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9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38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40596" y="3104964"/>
            <a:ext cx="576064" cy="20693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Знак мантиссы</a:t>
            </a:r>
            <a:endParaRPr lang="ru-RU" sz="2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393586" cy="582594"/>
          </a:xfrm>
        </p:spPr>
        <p:txBody>
          <a:bodyPr/>
          <a:lstStyle/>
          <a:p>
            <a:r>
              <a:rPr lang="ru-RU" dirty="0" smtClean="0"/>
              <a:t>Представление вещественных чисел </a:t>
            </a: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04950" y="1052513"/>
            <a:ext cx="8306845" cy="1764419"/>
            <a:chOff x="2942410" y="4754669"/>
            <a:chExt cx="8306845" cy="1764419"/>
          </a:xfrm>
        </p:grpSpPr>
        <p:sp>
          <p:nvSpPr>
            <p:cNvPr id="18" name="Овал 17"/>
            <p:cNvSpPr/>
            <p:nvPr/>
          </p:nvSpPr>
          <p:spPr>
            <a:xfrm>
              <a:off x="2942410" y="5186940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20" name="Группа 7"/>
            <p:cNvGrpSpPr/>
            <p:nvPr/>
          </p:nvGrpSpPr>
          <p:grpSpPr>
            <a:xfrm>
              <a:off x="2943333" y="4754669"/>
              <a:ext cx="8287302" cy="1764419"/>
              <a:chOff x="2111199" y="5038755"/>
              <a:chExt cx="5976035" cy="1764419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2111199" y="5038755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2118379" y="6803174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Подзаголовок 5"/>
                <p:cNvSpPr txBox="1">
                  <a:spLocks/>
                </p:cNvSpPr>
                <p:nvPr/>
              </p:nvSpPr>
              <p:spPr>
                <a:xfrm>
                  <a:off x="3657713" y="4792440"/>
                  <a:ext cx="7591542" cy="165464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algn="just"/>
                  <a:r>
                    <a:rPr lang="ru-RU" sz="2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Нормализованная </a:t>
                  </a:r>
                  <a:r>
                    <a:rPr lang="ru-RU" sz="2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запись </a:t>
                  </a:r>
                  <a:r>
                    <a:rPr lang="ru-RU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вещественного числа – это </a:t>
                  </a:r>
                  <a:r>
                    <a:rPr lang="ru-RU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запись </a:t>
                  </a:r>
                  <a:r>
                    <a:rPr lang="ru-RU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в виде </a:t>
                  </a:r>
                  <a14:m>
                    <m:oMath xmlns:m="http://schemas.openxmlformats.org/officeDocument/2006/math">
                      <m:r>
                        <a:rPr lang="ru-RU" sz="27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700" i="1" dirty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sz="27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7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7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7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a14:m>
                  <a:r>
                    <a:rPr lang="ru-RU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ru-RU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где </a:t>
                  </a:r>
                  <a14:m>
                    <m:oMath xmlns:m="http://schemas.openxmlformats.org/officeDocument/2006/math">
                      <m:r>
                        <a:rPr lang="en-US" sz="27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ru-RU" sz="22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– </a:t>
                  </a:r>
                  <a:r>
                    <a:rPr lang="ru-RU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целое число, </a:t>
                  </a:r>
                  <a:br>
                    <a:rPr lang="ru-RU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14:m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– </a:t>
                  </a:r>
                  <a:r>
                    <a:rPr lang="ru-RU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система </a:t>
                  </a:r>
                  <a:r>
                    <a:rPr lang="ru-RU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счисления, </a:t>
                  </a:r>
                  <a14:m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– </a:t>
                  </a:r>
                  <a:r>
                    <a:rPr lang="ru-RU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дробь, </a:t>
                  </a:r>
                  <a:r>
                    <a:rPr lang="ru-RU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целая часть которой </a:t>
                  </a:r>
                  <a:r>
                    <a:rPr lang="ru-RU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содержит одну</a:t>
                  </a:r>
                  <a:r>
                    <a:rPr lang="ru-RU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значащую цифру</a:t>
                  </a:r>
                  <a:r>
                    <a:rPr lang="ru-RU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т. е</a:t>
                  </a:r>
                  <a:r>
                    <a:rPr lang="ru-RU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 1 ≤ </a:t>
                  </a:r>
                  <a14:m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ru-RU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&lt;</a:t>
                  </a:r>
                  <a14:m>
                    <m:oMath xmlns:m="http://schemas.openxmlformats.org/officeDocument/2006/math">
                      <m:r>
                        <a:rPr lang="en-US" sz="27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ru-RU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ru-RU" sz="2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Подзаголовок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713" y="4792440"/>
                  <a:ext cx="7591542" cy="165464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044" t="-2214" r="-1044" b="-70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/>
          <p:cNvGrpSpPr/>
          <p:nvPr/>
        </p:nvGrpSpPr>
        <p:grpSpPr>
          <a:xfrm>
            <a:off x="615988" y="4129906"/>
            <a:ext cx="2183246" cy="2713979"/>
            <a:chOff x="647564" y="2708920"/>
            <a:chExt cx="2266065" cy="281693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552426" y="3870572"/>
              <a:ext cx="1116124" cy="2520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780" y="3898007"/>
              <a:ext cx="954000" cy="2055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64" y="2708920"/>
              <a:ext cx="2266065" cy="2816931"/>
            </a:xfrm>
            <a:prstGeom prst="rect">
              <a:avLst/>
            </a:prstGeom>
          </p:spPr>
        </p:pic>
      </p:grpSp>
      <p:sp>
        <p:nvSpPr>
          <p:cNvPr id="25" name="Прямоугольник 24"/>
          <p:cNvSpPr/>
          <p:nvPr/>
        </p:nvSpPr>
        <p:spPr>
          <a:xfrm>
            <a:off x="3419872" y="3104964"/>
            <a:ext cx="2628292" cy="20693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Мантисса</a:t>
            </a:r>
            <a:endParaRPr lang="ru-RU" sz="2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04248" y="3104964"/>
            <a:ext cx="576064" cy="20693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Знак порядка</a:t>
            </a:r>
            <a:endParaRPr lang="ru-RU" sz="2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88324" y="3104964"/>
            <a:ext cx="1260140" cy="20693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  <a:endParaRPr lang="ru-RU" sz="2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84" y="5206142"/>
            <a:ext cx="6122910" cy="131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3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642910" y="1052513"/>
                <a:ext cx="8215370" cy="4862547"/>
              </a:xfrm>
            </p:spPr>
            <p:txBody>
              <a:bodyPr>
                <a:noAutofit/>
              </a:bodyPr>
              <a:lstStyle/>
              <a:p>
                <a:r>
                  <a:rPr lang="ru-RU" dirty="0"/>
                  <a:t>В математике множество целых чисел дискретно, </a:t>
                </a:r>
                <a:r>
                  <a:rPr lang="ru-RU" dirty="0" smtClean="0"/>
                  <a:t>бесконечно и </a:t>
                </a:r>
                <a:r>
                  <a:rPr lang="ru-RU" dirty="0"/>
                  <a:t>не </a:t>
                </a:r>
                <a:r>
                  <a:rPr lang="ru-RU" dirty="0" smtClean="0"/>
                  <a:t>ограничено. Компьютерное </a:t>
                </a:r>
                <a:r>
                  <a:rPr lang="ru-RU" dirty="0"/>
                  <a:t>представление целых чисел дискретно, конечно и ограничено</a:t>
                </a:r>
                <a:r>
                  <a:rPr lang="ru-RU" dirty="0" smtClean="0"/>
                  <a:t>. Для </a:t>
                </a:r>
                <a:r>
                  <a:rPr lang="ru-RU" dirty="0"/>
                  <a:t>компьютерного представления целых чисел </a:t>
                </a:r>
                <a:r>
                  <a:rPr lang="ru-RU" dirty="0" smtClean="0"/>
                  <a:t>используется 8</a:t>
                </a:r>
                <a:r>
                  <a:rPr lang="ru-RU" dirty="0"/>
                  <a:t>, 16, 32 или 64 </a:t>
                </a:r>
                <a:r>
                  <a:rPr lang="ru-RU" dirty="0" smtClean="0"/>
                  <a:t>разряда. Для записи знака выделен один знаковый разряд. </a:t>
                </a:r>
              </a:p>
              <a:p>
                <a:r>
                  <a:rPr lang="ru-RU" dirty="0" smtClean="0"/>
                  <a:t>В </a:t>
                </a:r>
                <a:r>
                  <a:rPr lang="ru-RU" dirty="0"/>
                  <a:t>математике множество вещественных чисел </a:t>
                </a:r>
                <a:r>
                  <a:rPr lang="ru-RU" dirty="0" smtClean="0"/>
                  <a:t>непрерывно, бесконечно </a:t>
                </a:r>
                <a:r>
                  <a:rPr lang="ru-RU" dirty="0"/>
                  <a:t>и не </a:t>
                </a:r>
                <a:r>
                  <a:rPr lang="ru-RU" dirty="0" smtClean="0"/>
                  <a:t>ограничено. </a:t>
                </a:r>
                <a:r>
                  <a:rPr lang="ru-RU" dirty="0"/>
                  <a:t>Компьютерное представление вещественных чисел дискретно, конечно и </a:t>
                </a:r>
                <a:r>
                  <a:rPr lang="ru-RU" dirty="0" smtClean="0"/>
                  <a:t>ограничено. Вещественные числа в компьютере представлены нормализованной записью </a:t>
                </a:r>
                <a14:m>
                  <m:oMath xmlns:m="http://schemas.openxmlformats.org/officeDocument/2006/math">
                    <m:r>
                      <a:rPr lang="ru-RU" sz="27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700" i="1" dirty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7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ru-RU" dirty="0"/>
                  <a:t>, где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ru-RU" i="1" dirty="0"/>
                  <a:t>– </a:t>
                </a:r>
                <a:r>
                  <a:rPr lang="ru-RU" dirty="0"/>
                  <a:t>целое число,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дробь, целая часть которой содержит одну значащую </a:t>
                </a:r>
                <a:r>
                  <a:rPr lang="ru-RU" dirty="0" smtClean="0"/>
                  <a:t>цифру (1 </a:t>
                </a:r>
                <a:r>
                  <a:rPr lang="ru-RU" dirty="0"/>
                  <a:t>≤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ru-RU" dirty="0"/>
                  <a:t>&lt;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ru-RU" dirty="0" smtClean="0"/>
                  <a:t>)</a:t>
                </a:r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910" y="1052513"/>
                <a:ext cx="8215370" cy="4862547"/>
              </a:xfrm>
              <a:blipFill>
                <a:blip r:embed="rId2"/>
                <a:stretch>
                  <a:fillRect l="-964" t="-753" r="-8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9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196" y="1089025"/>
            <a:ext cx="8389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множество целых чисел, представимых 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памяти компьютера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дискретно, конечно и ограничено?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1286" y="2060848"/>
            <a:ext cx="84597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+mj-lt"/>
              <a:buAutoNum type="arabicPeriod" startAt="2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из чисел можно сохранить в однобайтном знаковом формате?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9612" y="3298172"/>
            <a:ext cx="8690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ru-RU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2200" baseline="-25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31484" y="3298172"/>
            <a:ext cx="7072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ru-RU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200" baseline="-25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99989" y="2812330"/>
            <a:ext cx="7601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ru-RU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200" baseline="-25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79812" y="2812330"/>
            <a:ext cx="9589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-100</a:t>
            </a:r>
            <a:r>
              <a:rPr lang="ru-RU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200" baseline="-25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79612" y="2812330"/>
            <a:ext cx="8690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-55</a:t>
            </a:r>
            <a:r>
              <a:rPr lang="ru-RU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200" baseline="-25000" dirty="0"/>
          </a:p>
        </p:txBody>
      </p:sp>
      <p:sp>
        <p:nvSpPr>
          <p:cNvPr id="23" name="Ответ2"/>
          <p:cNvSpPr/>
          <p:nvPr/>
        </p:nvSpPr>
        <p:spPr>
          <a:xfrm>
            <a:off x="6333488" y="3038608"/>
            <a:ext cx="2559687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1855252" y="2815771"/>
            <a:ext cx="396044" cy="361575"/>
          </a:xfrm>
          <a:custGeom>
            <a:avLst/>
            <a:gdLst>
              <a:gd name="connsiteX0" fmla="*/ 0 w 568411"/>
              <a:gd name="connsiteY0" fmla="*/ 259492 h 494271"/>
              <a:gd name="connsiteX1" fmla="*/ 135924 w 568411"/>
              <a:gd name="connsiteY1" fmla="*/ 135925 h 494271"/>
              <a:gd name="connsiteX2" fmla="*/ 284205 w 568411"/>
              <a:gd name="connsiteY2" fmla="*/ 333633 h 494271"/>
              <a:gd name="connsiteX3" fmla="*/ 568411 w 568411"/>
              <a:gd name="connsiteY3" fmla="*/ 0 h 494271"/>
              <a:gd name="connsiteX4" fmla="*/ 308919 w 568411"/>
              <a:gd name="connsiteY4" fmla="*/ 494271 h 494271"/>
              <a:gd name="connsiteX5" fmla="*/ 0 w 568411"/>
              <a:gd name="connsiteY5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84205 w 568411"/>
              <a:gd name="connsiteY3" fmla="*/ 333633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93730 w 568411"/>
              <a:gd name="connsiteY3" fmla="*/ 374908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621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461" h="487921">
                <a:moveTo>
                  <a:pt x="0" y="243617"/>
                </a:moveTo>
                <a:cubicBezTo>
                  <a:pt x="24942" y="223709"/>
                  <a:pt x="37185" y="235551"/>
                  <a:pt x="62127" y="215643"/>
                </a:cubicBezTo>
                <a:lnTo>
                  <a:pt x="100999" y="158150"/>
                </a:lnTo>
                <a:cubicBezTo>
                  <a:pt x="159951" y="217703"/>
                  <a:pt x="215728" y="296305"/>
                  <a:pt x="268330" y="368558"/>
                </a:cubicBezTo>
                <a:cubicBezTo>
                  <a:pt x="339782" y="201255"/>
                  <a:pt x="411234" y="110153"/>
                  <a:pt x="587461" y="0"/>
                </a:cubicBezTo>
                <a:cubicBezTo>
                  <a:pt x="428997" y="159465"/>
                  <a:pt x="346733" y="306231"/>
                  <a:pt x="283519" y="487921"/>
                </a:cubicBezTo>
                <a:cubicBezTo>
                  <a:pt x="201713" y="333461"/>
                  <a:pt x="135781" y="296477"/>
                  <a:pt x="0" y="243617"/>
                </a:cubicBezTo>
                <a:close/>
              </a:path>
            </a:pathLst>
          </a:cu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905411" y="3298172"/>
            <a:ext cx="8547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-200</a:t>
            </a:r>
            <a:r>
              <a:rPr lang="ru-RU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200" baseline="-25000" dirty="0"/>
          </a:p>
        </p:txBody>
      </p:sp>
      <p:sp>
        <p:nvSpPr>
          <p:cNvPr id="33" name="Полилиния 32"/>
          <p:cNvSpPr/>
          <p:nvPr/>
        </p:nvSpPr>
        <p:spPr>
          <a:xfrm>
            <a:off x="3777658" y="3263330"/>
            <a:ext cx="396044" cy="361575"/>
          </a:xfrm>
          <a:custGeom>
            <a:avLst/>
            <a:gdLst>
              <a:gd name="connsiteX0" fmla="*/ 0 w 568411"/>
              <a:gd name="connsiteY0" fmla="*/ 259492 h 494271"/>
              <a:gd name="connsiteX1" fmla="*/ 135924 w 568411"/>
              <a:gd name="connsiteY1" fmla="*/ 135925 h 494271"/>
              <a:gd name="connsiteX2" fmla="*/ 284205 w 568411"/>
              <a:gd name="connsiteY2" fmla="*/ 333633 h 494271"/>
              <a:gd name="connsiteX3" fmla="*/ 568411 w 568411"/>
              <a:gd name="connsiteY3" fmla="*/ 0 h 494271"/>
              <a:gd name="connsiteX4" fmla="*/ 308919 w 568411"/>
              <a:gd name="connsiteY4" fmla="*/ 494271 h 494271"/>
              <a:gd name="connsiteX5" fmla="*/ 0 w 568411"/>
              <a:gd name="connsiteY5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84205 w 568411"/>
              <a:gd name="connsiteY3" fmla="*/ 333633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93730 w 568411"/>
              <a:gd name="connsiteY3" fmla="*/ 374908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621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461" h="487921">
                <a:moveTo>
                  <a:pt x="0" y="243617"/>
                </a:moveTo>
                <a:cubicBezTo>
                  <a:pt x="24942" y="223709"/>
                  <a:pt x="37185" y="235551"/>
                  <a:pt x="62127" y="215643"/>
                </a:cubicBezTo>
                <a:lnTo>
                  <a:pt x="100999" y="158150"/>
                </a:lnTo>
                <a:cubicBezTo>
                  <a:pt x="159951" y="217703"/>
                  <a:pt x="215728" y="296305"/>
                  <a:pt x="268330" y="368558"/>
                </a:cubicBezTo>
                <a:cubicBezTo>
                  <a:pt x="339782" y="201255"/>
                  <a:pt x="411234" y="110153"/>
                  <a:pt x="587461" y="0"/>
                </a:cubicBezTo>
                <a:cubicBezTo>
                  <a:pt x="428997" y="159465"/>
                  <a:pt x="346733" y="306231"/>
                  <a:pt x="283519" y="487921"/>
                </a:cubicBezTo>
                <a:cubicBezTo>
                  <a:pt x="201713" y="333461"/>
                  <a:pt x="135781" y="296477"/>
                  <a:pt x="0" y="243617"/>
                </a:cubicBezTo>
                <a:close/>
              </a:path>
            </a:pathLst>
          </a:cu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3777658" y="2815771"/>
            <a:ext cx="396044" cy="361575"/>
          </a:xfrm>
          <a:custGeom>
            <a:avLst/>
            <a:gdLst>
              <a:gd name="connsiteX0" fmla="*/ 0 w 568411"/>
              <a:gd name="connsiteY0" fmla="*/ 259492 h 494271"/>
              <a:gd name="connsiteX1" fmla="*/ 135924 w 568411"/>
              <a:gd name="connsiteY1" fmla="*/ 135925 h 494271"/>
              <a:gd name="connsiteX2" fmla="*/ 284205 w 568411"/>
              <a:gd name="connsiteY2" fmla="*/ 333633 h 494271"/>
              <a:gd name="connsiteX3" fmla="*/ 568411 w 568411"/>
              <a:gd name="connsiteY3" fmla="*/ 0 h 494271"/>
              <a:gd name="connsiteX4" fmla="*/ 308919 w 568411"/>
              <a:gd name="connsiteY4" fmla="*/ 494271 h 494271"/>
              <a:gd name="connsiteX5" fmla="*/ 0 w 568411"/>
              <a:gd name="connsiteY5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84205 w 568411"/>
              <a:gd name="connsiteY3" fmla="*/ 333633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93730 w 568411"/>
              <a:gd name="connsiteY3" fmla="*/ 374908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621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461" h="487921">
                <a:moveTo>
                  <a:pt x="0" y="243617"/>
                </a:moveTo>
                <a:cubicBezTo>
                  <a:pt x="24942" y="223709"/>
                  <a:pt x="37185" y="235551"/>
                  <a:pt x="62127" y="215643"/>
                </a:cubicBezTo>
                <a:lnTo>
                  <a:pt x="100999" y="158150"/>
                </a:lnTo>
                <a:cubicBezTo>
                  <a:pt x="159951" y="217703"/>
                  <a:pt x="215728" y="296305"/>
                  <a:pt x="268330" y="368558"/>
                </a:cubicBezTo>
                <a:cubicBezTo>
                  <a:pt x="339782" y="201255"/>
                  <a:pt x="411234" y="110153"/>
                  <a:pt x="587461" y="0"/>
                </a:cubicBezTo>
                <a:cubicBezTo>
                  <a:pt x="428997" y="159465"/>
                  <a:pt x="346733" y="306231"/>
                  <a:pt x="283519" y="487921"/>
                </a:cubicBezTo>
                <a:cubicBezTo>
                  <a:pt x="201713" y="333461"/>
                  <a:pt x="135781" y="296477"/>
                  <a:pt x="0" y="243617"/>
                </a:cubicBezTo>
                <a:close/>
              </a:path>
            </a:pathLst>
          </a:cu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5702637" y="3263330"/>
            <a:ext cx="396044" cy="361575"/>
          </a:xfrm>
          <a:custGeom>
            <a:avLst/>
            <a:gdLst>
              <a:gd name="connsiteX0" fmla="*/ 0 w 568411"/>
              <a:gd name="connsiteY0" fmla="*/ 259492 h 494271"/>
              <a:gd name="connsiteX1" fmla="*/ 135924 w 568411"/>
              <a:gd name="connsiteY1" fmla="*/ 135925 h 494271"/>
              <a:gd name="connsiteX2" fmla="*/ 284205 w 568411"/>
              <a:gd name="connsiteY2" fmla="*/ 333633 h 494271"/>
              <a:gd name="connsiteX3" fmla="*/ 568411 w 568411"/>
              <a:gd name="connsiteY3" fmla="*/ 0 h 494271"/>
              <a:gd name="connsiteX4" fmla="*/ 308919 w 568411"/>
              <a:gd name="connsiteY4" fmla="*/ 494271 h 494271"/>
              <a:gd name="connsiteX5" fmla="*/ 0 w 568411"/>
              <a:gd name="connsiteY5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84205 w 568411"/>
              <a:gd name="connsiteY3" fmla="*/ 333633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93730 w 568411"/>
              <a:gd name="connsiteY3" fmla="*/ 374908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621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461" h="487921">
                <a:moveTo>
                  <a:pt x="0" y="243617"/>
                </a:moveTo>
                <a:cubicBezTo>
                  <a:pt x="24942" y="223709"/>
                  <a:pt x="37185" y="235551"/>
                  <a:pt x="62127" y="215643"/>
                </a:cubicBezTo>
                <a:lnTo>
                  <a:pt x="100999" y="158150"/>
                </a:lnTo>
                <a:cubicBezTo>
                  <a:pt x="159951" y="217703"/>
                  <a:pt x="215728" y="296305"/>
                  <a:pt x="268330" y="368558"/>
                </a:cubicBezTo>
                <a:cubicBezTo>
                  <a:pt x="339782" y="201255"/>
                  <a:pt x="411234" y="110153"/>
                  <a:pt x="587461" y="0"/>
                </a:cubicBezTo>
                <a:cubicBezTo>
                  <a:pt x="428997" y="159465"/>
                  <a:pt x="346733" y="306231"/>
                  <a:pt x="283519" y="487921"/>
                </a:cubicBezTo>
                <a:cubicBezTo>
                  <a:pt x="201713" y="333461"/>
                  <a:pt x="135781" y="296477"/>
                  <a:pt x="0" y="243617"/>
                </a:cubicBezTo>
                <a:close/>
              </a:path>
            </a:pathLst>
          </a:cu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83196" y="4113076"/>
            <a:ext cx="8605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+mj-lt"/>
              <a:buAutoNum type="arabicPeriod" startAt="3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Представить числа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однобайтовом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беззнаковом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формате: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75458"/>
              </p:ext>
            </p:extLst>
          </p:nvPr>
        </p:nvGraphicFramePr>
        <p:xfrm>
          <a:off x="1944173" y="4796403"/>
          <a:ext cx="2649894" cy="4267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31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8" name="Прямоугольник 67"/>
          <p:cNvSpPr/>
          <p:nvPr/>
        </p:nvSpPr>
        <p:spPr>
          <a:xfrm>
            <a:off x="1071818" y="4796403"/>
            <a:ext cx="8723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ru-RU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2200" baseline="-250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4752485" y="4796403"/>
            <a:ext cx="11975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11101</a:t>
            </a:r>
            <a:r>
              <a:rPr lang="ru-RU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2200" baseline="-25000" dirty="0"/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403688"/>
              </p:ext>
            </p:extLst>
          </p:nvPr>
        </p:nvGraphicFramePr>
        <p:xfrm>
          <a:off x="5949992" y="4796403"/>
          <a:ext cx="2649894" cy="4267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31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Ответ1"/>
          <p:cNvSpPr/>
          <p:nvPr/>
        </p:nvSpPr>
        <p:spPr>
          <a:xfrm>
            <a:off x="6333489" y="5583497"/>
            <a:ext cx="2575058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3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3" grpId="0" animBg="1"/>
      <p:bldP spid="34" grpId="0" animBg="1"/>
      <p:bldP spid="35" grpId="0" animBg="1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84722" y="1088740"/>
            <a:ext cx="82084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+mj-lt"/>
              <a:buAutoNum type="arabicPeriod" startAt="4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Запишите числа в прямом однобайтном коде: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74635" y="1662147"/>
            <a:ext cx="8723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ru-RU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2200" baseline="-250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020513" y="2291600"/>
            <a:ext cx="925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2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967636" y="1662147"/>
            <a:ext cx="9669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-43</a:t>
            </a:r>
            <a:r>
              <a:rPr lang="ru-RU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2200" baseline="-25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809492" y="2291600"/>
            <a:ext cx="11240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-100</a:t>
            </a:r>
            <a:r>
              <a:rPr lang="ru-RU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2200" baseline="-25000" dirty="0"/>
          </a:p>
        </p:txBody>
      </p:sp>
      <p:sp>
        <p:nvSpPr>
          <p:cNvPr id="45" name="Ответ3"/>
          <p:cNvSpPr/>
          <p:nvPr/>
        </p:nvSpPr>
        <p:spPr>
          <a:xfrm>
            <a:off x="6282141" y="2967163"/>
            <a:ext cx="2559600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72206"/>
              </p:ext>
            </p:extLst>
          </p:nvPr>
        </p:nvGraphicFramePr>
        <p:xfrm>
          <a:off x="1892868" y="1662147"/>
          <a:ext cx="2649894" cy="4267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31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623954"/>
              </p:ext>
            </p:extLst>
          </p:nvPr>
        </p:nvGraphicFramePr>
        <p:xfrm>
          <a:off x="5864037" y="1662147"/>
          <a:ext cx="2649894" cy="4267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31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850727"/>
              </p:ext>
            </p:extLst>
          </p:nvPr>
        </p:nvGraphicFramePr>
        <p:xfrm>
          <a:off x="1892868" y="2291600"/>
          <a:ext cx="2649894" cy="4267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31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749907"/>
              </p:ext>
            </p:extLst>
          </p:nvPr>
        </p:nvGraphicFramePr>
        <p:xfrm>
          <a:off x="5861628" y="2291600"/>
          <a:ext cx="2649894" cy="4267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31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" name="Прямоугольник 77"/>
          <p:cNvSpPr/>
          <p:nvPr/>
        </p:nvSpPr>
        <p:spPr>
          <a:xfrm>
            <a:off x="684214" y="3692397"/>
            <a:ext cx="82089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+mj-lt"/>
              <a:buAutoNum type="arabicPeriod" startAt="5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числа представлены в нормализованной записи?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166598" y="4269879"/>
            <a:ext cx="1693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-12,145∙10</a:t>
            </a:r>
            <a:r>
              <a:rPr lang="ru-RU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200" baseline="30000" dirty="0"/>
          </a:p>
        </p:txBody>
      </p:sp>
      <p:sp>
        <p:nvSpPr>
          <p:cNvPr id="80" name="Ответ3"/>
          <p:cNvSpPr/>
          <p:nvPr/>
        </p:nvSpPr>
        <p:spPr>
          <a:xfrm>
            <a:off x="6282142" y="4798313"/>
            <a:ext cx="2559600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794555" y="4828853"/>
            <a:ext cx="396044" cy="369806"/>
          </a:xfrm>
          <a:custGeom>
            <a:avLst/>
            <a:gdLst>
              <a:gd name="connsiteX0" fmla="*/ 0 w 568411"/>
              <a:gd name="connsiteY0" fmla="*/ 259492 h 494271"/>
              <a:gd name="connsiteX1" fmla="*/ 135924 w 568411"/>
              <a:gd name="connsiteY1" fmla="*/ 135925 h 494271"/>
              <a:gd name="connsiteX2" fmla="*/ 284205 w 568411"/>
              <a:gd name="connsiteY2" fmla="*/ 333633 h 494271"/>
              <a:gd name="connsiteX3" fmla="*/ 568411 w 568411"/>
              <a:gd name="connsiteY3" fmla="*/ 0 h 494271"/>
              <a:gd name="connsiteX4" fmla="*/ 308919 w 568411"/>
              <a:gd name="connsiteY4" fmla="*/ 494271 h 494271"/>
              <a:gd name="connsiteX5" fmla="*/ 0 w 568411"/>
              <a:gd name="connsiteY5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84205 w 568411"/>
              <a:gd name="connsiteY3" fmla="*/ 333633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93730 w 568411"/>
              <a:gd name="connsiteY3" fmla="*/ 374908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621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461" h="487921">
                <a:moveTo>
                  <a:pt x="0" y="243617"/>
                </a:moveTo>
                <a:cubicBezTo>
                  <a:pt x="24942" y="223709"/>
                  <a:pt x="37185" y="235551"/>
                  <a:pt x="62127" y="215643"/>
                </a:cubicBezTo>
                <a:lnTo>
                  <a:pt x="100999" y="158150"/>
                </a:lnTo>
                <a:cubicBezTo>
                  <a:pt x="159951" y="217703"/>
                  <a:pt x="215728" y="296305"/>
                  <a:pt x="268330" y="368558"/>
                </a:cubicBezTo>
                <a:cubicBezTo>
                  <a:pt x="339782" y="201255"/>
                  <a:pt x="411234" y="110153"/>
                  <a:pt x="587461" y="0"/>
                </a:cubicBezTo>
                <a:cubicBezTo>
                  <a:pt x="428997" y="159465"/>
                  <a:pt x="346733" y="306231"/>
                  <a:pt x="283519" y="487921"/>
                </a:cubicBezTo>
                <a:cubicBezTo>
                  <a:pt x="201713" y="333461"/>
                  <a:pt x="135781" y="296477"/>
                  <a:pt x="0" y="243617"/>
                </a:cubicBezTo>
                <a:close/>
              </a:path>
            </a:pathLst>
          </a:cu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1154362" y="4798313"/>
            <a:ext cx="16401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-1,2145∙10</a:t>
            </a:r>
            <a:r>
              <a:rPr lang="ru-RU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200" baseline="300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12829" y="4269879"/>
            <a:ext cx="15456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1,2145∙10</a:t>
            </a:r>
            <a:r>
              <a:rPr lang="ru-RU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baseline="300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3718252" y="4798313"/>
            <a:ext cx="16401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-0,2145∙10</a:t>
            </a:r>
            <a:r>
              <a:rPr lang="ru-RU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200" baseline="30000" dirty="0"/>
          </a:p>
        </p:txBody>
      </p:sp>
      <p:sp>
        <p:nvSpPr>
          <p:cNvPr id="85" name="Полилиния 84"/>
          <p:cNvSpPr/>
          <p:nvPr/>
        </p:nvSpPr>
        <p:spPr>
          <a:xfrm>
            <a:off x="5292080" y="4300419"/>
            <a:ext cx="396044" cy="369806"/>
          </a:xfrm>
          <a:custGeom>
            <a:avLst/>
            <a:gdLst>
              <a:gd name="connsiteX0" fmla="*/ 0 w 568411"/>
              <a:gd name="connsiteY0" fmla="*/ 259492 h 494271"/>
              <a:gd name="connsiteX1" fmla="*/ 135924 w 568411"/>
              <a:gd name="connsiteY1" fmla="*/ 135925 h 494271"/>
              <a:gd name="connsiteX2" fmla="*/ 284205 w 568411"/>
              <a:gd name="connsiteY2" fmla="*/ 333633 h 494271"/>
              <a:gd name="connsiteX3" fmla="*/ 568411 w 568411"/>
              <a:gd name="connsiteY3" fmla="*/ 0 h 494271"/>
              <a:gd name="connsiteX4" fmla="*/ 308919 w 568411"/>
              <a:gd name="connsiteY4" fmla="*/ 494271 h 494271"/>
              <a:gd name="connsiteX5" fmla="*/ 0 w 568411"/>
              <a:gd name="connsiteY5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84205 w 568411"/>
              <a:gd name="connsiteY3" fmla="*/ 333633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568411"/>
              <a:gd name="connsiteY0" fmla="*/ 259492 h 494271"/>
              <a:gd name="connsiteX1" fmla="*/ 84352 w 568411"/>
              <a:gd name="connsiteY1" fmla="*/ 212468 h 494271"/>
              <a:gd name="connsiteX2" fmla="*/ 135924 w 568411"/>
              <a:gd name="connsiteY2" fmla="*/ 135925 h 494271"/>
              <a:gd name="connsiteX3" fmla="*/ 293730 w 568411"/>
              <a:gd name="connsiteY3" fmla="*/ 374908 h 494271"/>
              <a:gd name="connsiteX4" fmla="*/ 568411 w 568411"/>
              <a:gd name="connsiteY4" fmla="*/ 0 h 494271"/>
              <a:gd name="connsiteX5" fmla="*/ 308919 w 568411"/>
              <a:gd name="connsiteY5" fmla="*/ 494271 h 494271"/>
              <a:gd name="connsiteX6" fmla="*/ 0 w 568411"/>
              <a:gd name="connsiteY6" fmla="*/ 259492 h 49427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612861"/>
              <a:gd name="connsiteY0" fmla="*/ 253142 h 487921"/>
              <a:gd name="connsiteX1" fmla="*/ 84352 w 612861"/>
              <a:gd name="connsiteY1" fmla="*/ 206118 h 487921"/>
              <a:gd name="connsiteX2" fmla="*/ 135924 w 612861"/>
              <a:gd name="connsiteY2" fmla="*/ 129575 h 487921"/>
              <a:gd name="connsiteX3" fmla="*/ 293730 w 612861"/>
              <a:gd name="connsiteY3" fmla="*/ 368558 h 487921"/>
              <a:gd name="connsiteX4" fmla="*/ 612861 w 612861"/>
              <a:gd name="connsiteY4" fmla="*/ 0 h 487921"/>
              <a:gd name="connsiteX5" fmla="*/ 308919 w 612861"/>
              <a:gd name="connsiteY5" fmla="*/ 487921 h 487921"/>
              <a:gd name="connsiteX6" fmla="*/ 0 w 612861"/>
              <a:gd name="connsiteY6" fmla="*/ 253142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29575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58952 w 587461"/>
              <a:gd name="connsiteY1" fmla="*/ 206118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10524 w 587461"/>
              <a:gd name="connsiteY2" fmla="*/ 15180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748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  <a:gd name="connsiteX0" fmla="*/ 0 w 587461"/>
              <a:gd name="connsiteY0" fmla="*/ 243617 h 487921"/>
              <a:gd name="connsiteX1" fmla="*/ 62127 w 587461"/>
              <a:gd name="connsiteY1" fmla="*/ 215643 h 487921"/>
              <a:gd name="connsiteX2" fmla="*/ 100999 w 587461"/>
              <a:gd name="connsiteY2" fmla="*/ 158150 h 487921"/>
              <a:gd name="connsiteX3" fmla="*/ 268330 w 587461"/>
              <a:gd name="connsiteY3" fmla="*/ 368558 h 487921"/>
              <a:gd name="connsiteX4" fmla="*/ 587461 w 587461"/>
              <a:gd name="connsiteY4" fmla="*/ 0 h 487921"/>
              <a:gd name="connsiteX5" fmla="*/ 283519 w 587461"/>
              <a:gd name="connsiteY5" fmla="*/ 487921 h 487921"/>
              <a:gd name="connsiteX6" fmla="*/ 0 w 587461"/>
              <a:gd name="connsiteY6" fmla="*/ 243617 h 48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461" h="487921">
                <a:moveTo>
                  <a:pt x="0" y="243617"/>
                </a:moveTo>
                <a:cubicBezTo>
                  <a:pt x="24942" y="223709"/>
                  <a:pt x="37185" y="235551"/>
                  <a:pt x="62127" y="215643"/>
                </a:cubicBezTo>
                <a:lnTo>
                  <a:pt x="100999" y="158150"/>
                </a:lnTo>
                <a:cubicBezTo>
                  <a:pt x="159951" y="217703"/>
                  <a:pt x="215728" y="296305"/>
                  <a:pt x="268330" y="368558"/>
                </a:cubicBezTo>
                <a:cubicBezTo>
                  <a:pt x="339782" y="201255"/>
                  <a:pt x="411234" y="110153"/>
                  <a:pt x="587461" y="0"/>
                </a:cubicBezTo>
                <a:cubicBezTo>
                  <a:pt x="428997" y="159465"/>
                  <a:pt x="346733" y="306231"/>
                  <a:pt x="283519" y="487921"/>
                </a:cubicBezTo>
                <a:cubicBezTo>
                  <a:pt x="201713" y="333461"/>
                  <a:pt x="135781" y="296477"/>
                  <a:pt x="0" y="243617"/>
                </a:cubicBezTo>
                <a:close/>
              </a:path>
            </a:pathLst>
          </a:cu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45" grpId="0" animBg="1"/>
      <p:bldP spid="80" grpId="0" animBg="1"/>
      <p:bldP spid="81" grpId="0" animBg="1"/>
      <p:bldP spid="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885382"/>
              </p:ext>
            </p:extLst>
          </p:nvPr>
        </p:nvGraphicFramePr>
        <p:xfrm>
          <a:off x="2140606" y="3730583"/>
          <a:ext cx="2649894" cy="4267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31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1303228" y="3728500"/>
            <a:ext cx="7585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-63=</a:t>
            </a:r>
            <a:endParaRPr lang="ru-RU" sz="2200" baseline="-250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397805" y="4347471"/>
            <a:ext cx="6639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14=</a:t>
            </a:r>
            <a:endParaRPr lang="ru-RU" sz="2200" baseline="-25000" dirty="0"/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28110"/>
              </p:ext>
            </p:extLst>
          </p:nvPr>
        </p:nvGraphicFramePr>
        <p:xfrm>
          <a:off x="2140606" y="4349554"/>
          <a:ext cx="2649894" cy="4267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31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688541" y="3175799"/>
            <a:ext cx="84597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+mj-lt"/>
              <a:buAutoNum type="arabicPeriod" startAt="7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десятичное число по дополнительному коду: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твет2"/>
          <p:cNvSpPr/>
          <p:nvPr/>
        </p:nvSpPr>
        <p:spPr>
          <a:xfrm>
            <a:off x="6320175" y="4334660"/>
            <a:ext cx="2559600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121739" y="3728500"/>
            <a:ext cx="8946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-118=</a:t>
            </a:r>
            <a:endParaRPr lang="ru-RU" sz="2200" baseline="-25000" dirty="0"/>
          </a:p>
        </p:txBody>
      </p:sp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755618"/>
              </p:ext>
            </p:extLst>
          </p:nvPr>
        </p:nvGraphicFramePr>
        <p:xfrm>
          <a:off x="6046691" y="3730583"/>
          <a:ext cx="2649894" cy="4267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31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Прямоугольник 66"/>
          <p:cNvSpPr/>
          <p:nvPr/>
        </p:nvSpPr>
        <p:spPr>
          <a:xfrm>
            <a:off x="714878" y="5057520"/>
            <a:ext cx="81782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>
              <a:buFont typeface="+mj-lt"/>
              <a:buAutoNum type="arabicPeriod" startAt="8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Переменная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– целое неотрицательное число,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занимающее в памяти 4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байта. Какую самую большую степень числа 4 можно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вычислить? </a:t>
            </a:r>
            <a:endParaRPr lang="ru-RU" sz="2200" dirty="0"/>
          </a:p>
        </p:txBody>
      </p:sp>
      <p:sp>
        <p:nvSpPr>
          <p:cNvPr id="68" name="Ответ2">
            <a:hlinkClick r:id="rId2" action="ppaction://hlinksldjump"/>
          </p:cNvPr>
          <p:cNvSpPr/>
          <p:nvPr/>
        </p:nvSpPr>
        <p:spPr>
          <a:xfrm>
            <a:off x="6308200" y="6187107"/>
            <a:ext cx="2559600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18090" y="1111387"/>
            <a:ext cx="81750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>
              <a:buFont typeface="+mj-lt"/>
              <a:buAutoNum type="arabicPeriod" startAt="6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Представьте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коды чисел в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восьмираз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-рядном формате: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8014"/>
              </p:ext>
            </p:extLst>
          </p:nvPr>
        </p:nvGraphicFramePr>
        <p:xfrm>
          <a:off x="2140606" y="2007888"/>
          <a:ext cx="2649894" cy="4267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31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Прямоугольник 70"/>
          <p:cNvSpPr/>
          <p:nvPr/>
        </p:nvSpPr>
        <p:spPr>
          <a:xfrm>
            <a:off x="1303228" y="2005805"/>
            <a:ext cx="7585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-73=</a:t>
            </a:r>
            <a:endParaRPr lang="ru-RU" sz="2200" baseline="-250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303228" y="2602069"/>
            <a:ext cx="7585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-56=</a:t>
            </a:r>
            <a:endParaRPr lang="ru-RU" sz="2200" baseline="-25000" dirty="0"/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70382"/>
              </p:ext>
            </p:extLst>
          </p:nvPr>
        </p:nvGraphicFramePr>
        <p:xfrm>
          <a:off x="2140606" y="2604152"/>
          <a:ext cx="2649894" cy="4267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31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" name="Ответ1"/>
          <p:cNvSpPr/>
          <p:nvPr/>
        </p:nvSpPr>
        <p:spPr>
          <a:xfrm>
            <a:off x="6320175" y="2639712"/>
            <a:ext cx="2559600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257867" y="2005805"/>
            <a:ext cx="7585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-32=</a:t>
            </a:r>
            <a:endParaRPr lang="ru-RU" sz="2200" baseline="-25000" dirty="0"/>
          </a:p>
        </p:txBody>
      </p:sp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57655"/>
              </p:ext>
            </p:extLst>
          </p:nvPr>
        </p:nvGraphicFramePr>
        <p:xfrm>
          <a:off x="6046691" y="2007888"/>
          <a:ext cx="2649894" cy="4267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31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12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12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55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4" grpId="0" animBg="1"/>
      <p:bldP spid="65" grpId="0"/>
      <p:bldP spid="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878" y="1124769"/>
            <a:ext cx="81782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>
              <a:buFont typeface="+mj-lt"/>
              <a:buAutoNum type="arabicPeriod" startAt="8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Переменная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– целое неотрицательное число,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занимающее в памяти 4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байта. Какую самую большую степень числа 4 можно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вычислить? </a:t>
            </a:r>
            <a:endParaRPr lang="ru-RU" sz="2200" dirty="0"/>
          </a:p>
        </p:txBody>
      </p:sp>
      <p:graphicFrame>
        <p:nvGraphicFramePr>
          <p:cNvPr id="10" name="Объект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528372"/>
              </p:ext>
            </p:extLst>
          </p:nvPr>
        </p:nvGraphicFramePr>
        <p:xfrm>
          <a:off x="823607" y="2369800"/>
          <a:ext cx="8064012" cy="4267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2443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1103584775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2255119652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114789751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2018195447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2458393575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3659615149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661635407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3630321303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2571534589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923501807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620898465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294885566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892740150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193795037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1805842722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3120152575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3916251032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3630959967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697030363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2509863779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1923420919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1524906298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1293066795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616685819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4436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94424" y="2763077"/>
            <a:ext cx="4459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Объект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756763"/>
              </p:ext>
            </p:extLst>
          </p:nvPr>
        </p:nvGraphicFramePr>
        <p:xfrm>
          <a:off x="823619" y="3264076"/>
          <a:ext cx="8064000" cy="4267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110358477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25511965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11478975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18195447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45839357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3659615149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661635407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36303213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571534589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923501807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62089846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9488556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89274015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193795037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180584272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312015257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391625103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3630959967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69703036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509863779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1923420919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1524906298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129306679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616685819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494436" y="3624116"/>
            <a:ext cx="4459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Объект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771647"/>
              </p:ext>
            </p:extLst>
          </p:nvPr>
        </p:nvGraphicFramePr>
        <p:xfrm>
          <a:off x="823619" y="4128172"/>
          <a:ext cx="8064000" cy="4267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252000">
                  <a:extLst>
                    <a:ext uri="{9D8B030D-6E8A-4147-A177-3AD203B41FA5}">
                      <a16:colId xmlns="" xmlns:a16="http://schemas.microsoft.com/office/drawing/2014/main" val="110358477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25511965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11478975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18195447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45839357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3659615149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661635407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36303213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571534589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923501807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62089846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9488556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892740150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193795037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180584272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312015257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391625103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3630959967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69703036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509863779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1923420919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1524906298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129306679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616685819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52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482344" y="4524216"/>
            <a:ext cx="5501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2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0193" y="4776244"/>
            <a:ext cx="81729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 байта = 32 бита.  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Единица в старшем разряде соответствует числу 2</a:t>
            </a:r>
            <a:r>
              <a:rPr lang="ru-RU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 2 ∙ 2 </a:t>
            </a:r>
            <a:r>
              <a:rPr lang="ru-RU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15∙2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 2 ∙ 4</a:t>
            </a:r>
            <a:r>
              <a:rPr lang="ru-RU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15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9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55975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/>
              <a:t>http://www.novoboi.ru/wallpapers/large/19443.jpg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https</a:t>
            </a:r>
            <a:r>
              <a:rPr lang="ru-RU" sz="1000" dirty="0"/>
              <a:t>://</a:t>
            </a:r>
            <a:r>
              <a:rPr lang="en-US" sz="1000" dirty="0" err="1"/>
              <a:t>otvet</a:t>
            </a:r>
            <a:r>
              <a:rPr lang="ru-RU" sz="1000" dirty="0"/>
              <a:t>.</a:t>
            </a:r>
            <a:r>
              <a:rPr lang="en-US" sz="1000" dirty="0" err="1"/>
              <a:t>imgsmail</a:t>
            </a:r>
            <a:r>
              <a:rPr lang="ru-RU" sz="1000" dirty="0"/>
              <a:t>.</a:t>
            </a:r>
            <a:r>
              <a:rPr lang="en-US" sz="1000" dirty="0" err="1"/>
              <a:t>ru</a:t>
            </a:r>
            <a:r>
              <a:rPr lang="ru-RU" sz="1000" dirty="0"/>
              <a:t>/</a:t>
            </a:r>
            <a:r>
              <a:rPr lang="en-US" sz="1000" dirty="0"/>
              <a:t>download</a:t>
            </a:r>
            <a:r>
              <a:rPr lang="ru-RU" sz="1000" dirty="0"/>
              <a:t>/875</a:t>
            </a:r>
            <a:r>
              <a:rPr lang="en-US" sz="1000" dirty="0"/>
              <a:t>a</a:t>
            </a:r>
            <a:r>
              <a:rPr lang="ru-RU" sz="1000" dirty="0"/>
              <a:t>8375</a:t>
            </a:r>
            <a:r>
              <a:rPr lang="en-US" sz="1000" dirty="0"/>
              <a:t>f</a:t>
            </a:r>
            <a:r>
              <a:rPr lang="ru-RU" sz="1000" dirty="0"/>
              <a:t>91</a:t>
            </a:r>
            <a:r>
              <a:rPr lang="en-US" sz="1000" dirty="0"/>
              <a:t>de</a:t>
            </a:r>
            <a:r>
              <a:rPr lang="ru-RU" sz="1000" dirty="0"/>
              <a:t>049494</a:t>
            </a:r>
            <a:r>
              <a:rPr lang="en-US" sz="1000" dirty="0"/>
              <a:t>d</a:t>
            </a:r>
            <a:r>
              <a:rPr lang="ru-RU" sz="1000" dirty="0"/>
              <a:t>6073098</a:t>
            </a:r>
            <a:r>
              <a:rPr lang="en-US" sz="1000" dirty="0"/>
              <a:t>e</a:t>
            </a:r>
            <a:r>
              <a:rPr lang="ru-RU" sz="1000" dirty="0"/>
              <a:t>8</a:t>
            </a:r>
            <a:r>
              <a:rPr lang="en-US" sz="1000" dirty="0"/>
              <a:t>a</a:t>
            </a:r>
            <a:r>
              <a:rPr lang="ru-RU" sz="1000" dirty="0"/>
              <a:t>2</a:t>
            </a:r>
            <a:r>
              <a:rPr lang="en-US" sz="1000" dirty="0"/>
              <a:t>f</a:t>
            </a:r>
            <a:r>
              <a:rPr lang="ru-RU" sz="1000" dirty="0"/>
              <a:t>_828</a:t>
            </a:r>
            <a:r>
              <a:rPr lang="en-US" sz="1000" dirty="0"/>
              <a:t>e</a:t>
            </a:r>
            <a:r>
              <a:rPr lang="ru-RU" sz="1000" dirty="0"/>
              <a:t>3</a:t>
            </a:r>
            <a:r>
              <a:rPr lang="en-US" sz="1000" dirty="0"/>
              <a:t>f</a:t>
            </a:r>
            <a:r>
              <a:rPr lang="ru-RU" sz="1000" dirty="0"/>
              <a:t>9191049</a:t>
            </a:r>
            <a:r>
              <a:rPr lang="en-US" sz="1000" dirty="0"/>
              <a:t>e</a:t>
            </a:r>
            <a:r>
              <a:rPr lang="ru-RU" sz="1000" dirty="0"/>
              <a:t>0</a:t>
            </a:r>
            <a:r>
              <a:rPr lang="en-US" sz="1000" dirty="0"/>
              <a:t>e</a:t>
            </a:r>
            <a:r>
              <a:rPr lang="ru-RU" sz="1000" dirty="0"/>
              <a:t>415</a:t>
            </a:r>
            <a:r>
              <a:rPr lang="en-US" sz="1000" dirty="0"/>
              <a:t>d</a:t>
            </a:r>
            <a:r>
              <a:rPr lang="ru-RU" sz="1000" dirty="0"/>
              <a:t>927865313858.</a:t>
            </a:r>
            <a:r>
              <a:rPr lang="en-US" sz="1000" dirty="0"/>
              <a:t>jpg</a:t>
            </a:r>
            <a:endParaRPr lang="ru-R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http</a:t>
            </a:r>
            <a:r>
              <a:rPr lang="ru-RU" sz="1000" dirty="0"/>
              <a:t>://1.</a:t>
            </a:r>
            <a:r>
              <a:rPr lang="en-US" sz="1000" dirty="0" err="1"/>
              <a:t>bp</a:t>
            </a:r>
            <a:r>
              <a:rPr lang="ru-RU" sz="1000" dirty="0"/>
              <a:t>.</a:t>
            </a:r>
            <a:r>
              <a:rPr lang="en-US" sz="1000" dirty="0" err="1"/>
              <a:t>blogspot</a:t>
            </a:r>
            <a:r>
              <a:rPr lang="ru-RU" sz="1000" dirty="0"/>
              <a:t>.</a:t>
            </a:r>
            <a:r>
              <a:rPr lang="en-US" sz="1000" dirty="0"/>
              <a:t>com</a:t>
            </a:r>
            <a:r>
              <a:rPr lang="ru-RU" sz="1000" dirty="0"/>
              <a:t>/-45</a:t>
            </a:r>
            <a:r>
              <a:rPr lang="en-US" sz="1000" dirty="0" err="1"/>
              <a:t>Gc</a:t>
            </a:r>
            <a:r>
              <a:rPr lang="ru-RU" sz="1000" dirty="0"/>
              <a:t>5</a:t>
            </a:r>
            <a:r>
              <a:rPr lang="en-US" sz="1000" dirty="0" err="1"/>
              <a:t>Bt</a:t>
            </a:r>
            <a:r>
              <a:rPr lang="ru-RU" sz="1000" dirty="0"/>
              <a:t>4</a:t>
            </a:r>
            <a:r>
              <a:rPr lang="en-US" sz="1000" dirty="0" err="1"/>
              <a:t>WbI</a:t>
            </a:r>
            <a:r>
              <a:rPr lang="ru-RU" sz="1000" dirty="0"/>
              <a:t>/</a:t>
            </a:r>
            <a:r>
              <a:rPr lang="en-US" sz="1000" dirty="0" err="1"/>
              <a:t>Ulbu</a:t>
            </a:r>
            <a:r>
              <a:rPr lang="ru-RU" sz="1000" dirty="0"/>
              <a:t>1</a:t>
            </a:r>
            <a:r>
              <a:rPr lang="en-US" sz="1000" dirty="0" err="1"/>
              <a:t>FqTNlI</a:t>
            </a:r>
            <a:r>
              <a:rPr lang="ru-RU" sz="1000" dirty="0"/>
              <a:t>/</a:t>
            </a:r>
            <a:r>
              <a:rPr lang="en-US" sz="1000" dirty="0"/>
              <a:t>AAAAAAAABR</a:t>
            </a:r>
            <a:r>
              <a:rPr lang="ru-RU" sz="1000" dirty="0"/>
              <a:t>0/</a:t>
            </a:r>
            <a:r>
              <a:rPr lang="en-US" sz="1000" dirty="0"/>
              <a:t>kB</a:t>
            </a:r>
            <a:r>
              <a:rPr lang="ru-RU" sz="1000" dirty="0"/>
              <a:t>9</a:t>
            </a:r>
            <a:r>
              <a:rPr lang="en-US" sz="1000" dirty="0"/>
              <a:t>M</a:t>
            </a:r>
            <a:r>
              <a:rPr lang="ru-RU" sz="1000" dirty="0"/>
              <a:t>7</a:t>
            </a:r>
            <a:r>
              <a:rPr lang="en-US" sz="1000" dirty="0"/>
              <a:t>OYTV</a:t>
            </a:r>
            <a:r>
              <a:rPr lang="ru-RU" sz="1000" dirty="0"/>
              <a:t>1</a:t>
            </a:r>
            <a:r>
              <a:rPr lang="en-US" sz="1000" dirty="0"/>
              <a:t>E</a:t>
            </a:r>
            <a:r>
              <a:rPr lang="ru-RU" sz="1000" dirty="0"/>
              <a:t>/</a:t>
            </a:r>
            <a:r>
              <a:rPr lang="en-US" sz="1000" dirty="0"/>
              <a:t>s</a:t>
            </a:r>
            <a:r>
              <a:rPr lang="ru-RU" sz="1000" dirty="0"/>
              <a:t>1600/1</a:t>
            </a:r>
            <a:r>
              <a:rPr lang="en-US" sz="1000" dirty="0" err="1"/>
              <a:t>aisC</a:t>
            </a:r>
            <a:r>
              <a:rPr lang="ru-RU" sz="1000" dirty="0"/>
              <a:t>89.</a:t>
            </a:r>
            <a:r>
              <a:rPr lang="en-US" sz="1000" dirty="0"/>
              <a:t>jpg</a:t>
            </a:r>
            <a:endParaRPr lang="ru-R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http</a:t>
            </a:r>
            <a:r>
              <a:rPr lang="ru-RU" sz="1000" dirty="0"/>
              <a:t>://</a:t>
            </a:r>
            <a:r>
              <a:rPr lang="en-US" sz="1000" dirty="0"/>
              <a:t>www</a:t>
            </a:r>
            <a:r>
              <a:rPr lang="ru-RU" sz="1000" dirty="0"/>
              <a:t>.</a:t>
            </a:r>
            <a:r>
              <a:rPr lang="en-US" sz="1000" dirty="0" err="1"/>
              <a:t>kelownadivorce</a:t>
            </a:r>
            <a:r>
              <a:rPr lang="ru-RU" sz="1000" dirty="0"/>
              <a:t>.</a:t>
            </a:r>
            <a:r>
              <a:rPr lang="en-US" sz="1000" dirty="0"/>
              <a:t>ca</a:t>
            </a:r>
            <a:r>
              <a:rPr lang="ru-RU" sz="1000" dirty="0"/>
              <a:t>/</a:t>
            </a:r>
            <a:r>
              <a:rPr lang="en-US" sz="1000" dirty="0" err="1"/>
              <a:t>wp</a:t>
            </a:r>
            <a:r>
              <a:rPr lang="ru-RU" sz="1000" dirty="0"/>
              <a:t>-</a:t>
            </a:r>
            <a:r>
              <a:rPr lang="en-US" sz="1000" dirty="0"/>
              <a:t>content</a:t>
            </a:r>
            <a:r>
              <a:rPr lang="ru-RU" sz="1000" dirty="0"/>
              <a:t>/</a:t>
            </a:r>
            <a:r>
              <a:rPr lang="en-US" sz="1000" dirty="0"/>
              <a:t>uploads</a:t>
            </a:r>
            <a:r>
              <a:rPr lang="ru-RU" sz="1000" dirty="0"/>
              <a:t>/2012/07/</a:t>
            </a:r>
            <a:r>
              <a:rPr lang="en-US" sz="1000" dirty="0" err="1"/>
              <a:t>MySupportCalculator</a:t>
            </a:r>
            <a:r>
              <a:rPr lang="ru-RU" sz="1000" dirty="0"/>
              <a:t>-837</a:t>
            </a:r>
            <a:r>
              <a:rPr lang="en-US" sz="1000" dirty="0"/>
              <a:t>x</a:t>
            </a:r>
            <a:r>
              <a:rPr lang="ru-RU" sz="1000" dirty="0"/>
              <a:t>1024.</a:t>
            </a:r>
            <a:r>
              <a:rPr lang="en-US" sz="1000" dirty="0"/>
              <a:t>jpg</a:t>
            </a:r>
            <a:endParaRPr lang="ru-R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177800" indent="-177800">
              <a:buFont typeface="Arial" pitchFamily="34" charset="0"/>
              <a:buChar char="•"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беззнаковое</a:t>
            </a:r>
            <a:r>
              <a:rPr lang="ru-RU" dirty="0" smtClean="0"/>
              <a:t> представление</a:t>
            </a:r>
          </a:p>
          <a:p>
            <a:r>
              <a:rPr lang="ru-RU" dirty="0" smtClean="0"/>
              <a:t>прямой код</a:t>
            </a:r>
          </a:p>
          <a:p>
            <a:r>
              <a:rPr lang="ru-RU" dirty="0" smtClean="0"/>
              <a:t>дополнительный код</a:t>
            </a:r>
          </a:p>
          <a:p>
            <a:r>
              <a:rPr lang="ru-RU" dirty="0" smtClean="0"/>
              <a:t>нормализованная запись</a:t>
            </a:r>
          </a:p>
          <a:p>
            <a:r>
              <a:rPr lang="ru-RU" dirty="0" smtClean="0"/>
              <a:t>мантисса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"/>
          <a:stretch/>
        </p:blipFill>
        <p:spPr>
          <a:xfrm>
            <a:off x="611188" y="1052513"/>
            <a:ext cx="8317296" cy="5616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целых чисел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4893" y="1656260"/>
            <a:ext cx="3828534" cy="378886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4975" indent="-342900" algn="just"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7076" y="1736812"/>
            <a:ext cx="38163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 в математике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76820" y="1656261"/>
            <a:ext cx="3799636" cy="37888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4975" indent="-342900" algn="just"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76821" y="1736812"/>
            <a:ext cx="37996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 в компьютере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855538"/>
              </p:ext>
            </p:extLst>
          </p:nvPr>
        </p:nvGraphicFramePr>
        <p:xfrm>
          <a:off x="5077232" y="2149620"/>
          <a:ext cx="3445770" cy="4267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430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7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07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07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07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07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307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3072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50748" y="2630518"/>
            <a:ext cx="36365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 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записи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числа может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быть сколь угодно большим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8035" y="2647340"/>
            <a:ext cx="34749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 (раз-рядов) ограничено па-мятью, выделенной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для его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хранения.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748" y="4108576"/>
            <a:ext cx="36365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 любого целого числа есть следующее и предыдущее число.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7232" y="4108576"/>
            <a:ext cx="34457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 памяти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опре-деляет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величину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самого большого числа.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6670" y="2167699"/>
            <a:ext cx="26046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1011111110100001</a:t>
            </a:r>
          </a:p>
        </p:txBody>
      </p:sp>
    </p:spTree>
    <p:extLst>
      <p:ext uri="{BB962C8B-B14F-4D97-AF65-F5344CB8AC3E}">
        <p14:creationId xmlns:p14="http://schemas.microsoft.com/office/powerpoint/2010/main" val="60010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 animBg="1"/>
      <p:bldP spid="21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целых чисел</a:t>
            </a:r>
            <a:endParaRPr lang="ru-RU" dirty="0"/>
          </a:p>
        </p:txBody>
      </p:sp>
      <p:graphicFrame>
        <p:nvGraphicFramePr>
          <p:cNvPr id="23" name="Объект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983947"/>
              </p:ext>
            </p:extLst>
          </p:nvPr>
        </p:nvGraphicFramePr>
        <p:xfrm>
          <a:off x="611634" y="1700808"/>
          <a:ext cx="4968554" cy="384048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4307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0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7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07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07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07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07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307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3072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1962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7243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67544" y="2127907"/>
            <a:ext cx="5076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2554812"/>
            <a:ext cx="5076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7544" y="2981717"/>
            <a:ext cx="5076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7544" y="3408622"/>
            <a:ext cx="5076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67544" y="3835527"/>
            <a:ext cx="5076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7544" y="4262432"/>
            <a:ext cx="5076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67544" y="4689337"/>
            <a:ext cx="5076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5116239"/>
            <a:ext cx="5076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1043682" y="1052736"/>
            <a:ext cx="3433004" cy="612068"/>
            <a:chOff x="1043682" y="1052736"/>
            <a:chExt cx="3433004" cy="612068"/>
          </a:xfrm>
        </p:grpSpPr>
        <p:sp>
          <p:nvSpPr>
            <p:cNvPr id="35" name="Левая фигурная скобка 34"/>
            <p:cNvSpPr/>
            <p:nvPr/>
          </p:nvSpPr>
          <p:spPr>
            <a:xfrm rot="5400000">
              <a:off x="2670174" y="-141708"/>
              <a:ext cx="180020" cy="3433004"/>
            </a:xfrm>
            <a:prstGeom prst="leftBrace">
              <a:avLst>
                <a:gd name="adj1" fmla="val 102268"/>
                <a:gd name="adj2" fmla="val 50366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80442" y="1052736"/>
              <a:ext cx="10197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байт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593282" y="1808039"/>
            <a:ext cx="705783" cy="3492389"/>
            <a:chOff x="5652120" y="1916833"/>
            <a:chExt cx="501703" cy="3492389"/>
          </a:xfrm>
        </p:grpSpPr>
        <p:sp>
          <p:nvSpPr>
            <p:cNvPr id="38" name="Штриховая стрелка вправо 37"/>
            <p:cNvSpPr/>
            <p:nvPr/>
          </p:nvSpPr>
          <p:spPr>
            <a:xfrm rot="5400000">
              <a:off x="4121949" y="3447004"/>
              <a:ext cx="3492389" cy="432048"/>
            </a:xfrm>
            <a:custGeom>
              <a:avLst/>
              <a:gdLst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54006 w 3421161"/>
                <a:gd name="connsiteY6" fmla="*/ 88447 h 432048"/>
                <a:gd name="connsiteX7" fmla="*/ 54006 w 3421161"/>
                <a:gd name="connsiteY7" fmla="*/ 343601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67508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67508 w 3421161"/>
                <a:gd name="connsiteY16" fmla="*/ 343601 h 432048"/>
                <a:gd name="connsiteX17" fmla="*/ 67508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54006 w 3421161"/>
                <a:gd name="connsiteY6" fmla="*/ 88447 h 432048"/>
                <a:gd name="connsiteX7" fmla="*/ 54006 w 3421161"/>
                <a:gd name="connsiteY7" fmla="*/ 343601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67508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67508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54006 w 3421161"/>
                <a:gd name="connsiteY6" fmla="*/ 88447 h 432048"/>
                <a:gd name="connsiteX7" fmla="*/ 54006 w 3421161"/>
                <a:gd name="connsiteY7" fmla="*/ 343601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192771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192771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54006 w 3421161"/>
                <a:gd name="connsiteY6" fmla="*/ 88447 h 432048"/>
                <a:gd name="connsiteX7" fmla="*/ 54006 w 3421161"/>
                <a:gd name="connsiteY7" fmla="*/ 343601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2299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2299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54006 w 3421161"/>
                <a:gd name="connsiteY6" fmla="*/ 88447 h 432048"/>
                <a:gd name="connsiteX7" fmla="*/ 54006 w 3421161"/>
                <a:gd name="connsiteY7" fmla="*/ 343601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46878 w 3421161"/>
                <a:gd name="connsiteY6" fmla="*/ 86065 h 432048"/>
                <a:gd name="connsiteX7" fmla="*/ 54006 w 3421161"/>
                <a:gd name="connsiteY7" fmla="*/ 343601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46878 w 3421161"/>
                <a:gd name="connsiteY6" fmla="*/ 86065 h 432048"/>
                <a:gd name="connsiteX7" fmla="*/ 142115 w 3421161"/>
                <a:gd name="connsiteY7" fmla="*/ 343601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46878 w 3421161"/>
                <a:gd name="connsiteY6" fmla="*/ 86065 h 432048"/>
                <a:gd name="connsiteX7" fmla="*/ 149262 w 3421161"/>
                <a:gd name="connsiteY7" fmla="*/ 341220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46878 w 3421161"/>
                <a:gd name="connsiteY6" fmla="*/ 86065 h 432048"/>
                <a:gd name="connsiteX7" fmla="*/ 149262 w 3421161"/>
                <a:gd name="connsiteY7" fmla="*/ 341220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49263 w 3421161"/>
                <a:gd name="connsiteY6" fmla="*/ 86065 h 432048"/>
                <a:gd name="connsiteX7" fmla="*/ 149262 w 3421161"/>
                <a:gd name="connsiteY7" fmla="*/ 341220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49266 w 3421161"/>
                <a:gd name="connsiteY6" fmla="*/ 88447 h 432048"/>
                <a:gd name="connsiteX7" fmla="*/ 149262 w 3421161"/>
                <a:gd name="connsiteY7" fmla="*/ 341220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49269 w 3421161"/>
                <a:gd name="connsiteY6" fmla="*/ 88447 h 432048"/>
                <a:gd name="connsiteX7" fmla="*/ 149262 w 3421161"/>
                <a:gd name="connsiteY7" fmla="*/ 341220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49272 w 3421161"/>
                <a:gd name="connsiteY6" fmla="*/ 88447 h 432048"/>
                <a:gd name="connsiteX7" fmla="*/ 149262 w 3421161"/>
                <a:gd name="connsiteY7" fmla="*/ 341220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54038 w 3421161"/>
                <a:gd name="connsiteY6" fmla="*/ 88447 h 432048"/>
                <a:gd name="connsiteX7" fmla="*/ 149262 w 3421161"/>
                <a:gd name="connsiteY7" fmla="*/ 341220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54038 w 3421161"/>
                <a:gd name="connsiteY6" fmla="*/ 88447 h 432048"/>
                <a:gd name="connsiteX7" fmla="*/ 151646 w 3421161"/>
                <a:gd name="connsiteY7" fmla="*/ 345982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55581 w 3421161"/>
                <a:gd name="connsiteY8" fmla="*/ 345982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55581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55581 w 3421161"/>
                <a:gd name="connsiteY8" fmla="*/ 345982 h 432048"/>
                <a:gd name="connsiteX9" fmla="*/ 55581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55581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55584 w 3421161"/>
                <a:gd name="connsiteY8" fmla="*/ 338838 h 432048"/>
                <a:gd name="connsiteX9" fmla="*/ 55581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55581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55584 w 3421161"/>
                <a:gd name="connsiteY8" fmla="*/ 338838 h 432048"/>
                <a:gd name="connsiteX9" fmla="*/ 55581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55581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55584 w 3421161"/>
                <a:gd name="connsiteY8" fmla="*/ 338838 h 432048"/>
                <a:gd name="connsiteX9" fmla="*/ 55581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55581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55584 w 3421161"/>
                <a:gd name="connsiteY8" fmla="*/ 338838 h 432048"/>
                <a:gd name="connsiteX9" fmla="*/ 55581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5297 w 3421161"/>
                <a:gd name="connsiteY17" fmla="*/ 343601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55581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55584 w 3421161"/>
                <a:gd name="connsiteY8" fmla="*/ 338838 h 432048"/>
                <a:gd name="connsiteX9" fmla="*/ 55581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55581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55587 w 3421161"/>
                <a:gd name="connsiteY8" fmla="*/ 341220 h 432048"/>
                <a:gd name="connsiteX9" fmla="*/ 55581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55581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2259 w 3421161"/>
                <a:gd name="connsiteY8" fmla="*/ 341220 h 432048"/>
                <a:gd name="connsiteX9" fmla="*/ 55581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4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2259 w 3421161"/>
                <a:gd name="connsiteY8" fmla="*/ 341220 h 432048"/>
                <a:gd name="connsiteX9" fmla="*/ 74634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4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7024 w 3421161"/>
                <a:gd name="connsiteY8" fmla="*/ 341220 h 432048"/>
                <a:gd name="connsiteX9" fmla="*/ 74634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4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4646 w 3421161"/>
                <a:gd name="connsiteY8" fmla="*/ 341220 h 432048"/>
                <a:gd name="connsiteX9" fmla="*/ 74634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7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4646 w 3421161"/>
                <a:gd name="connsiteY8" fmla="*/ 341220 h 432048"/>
                <a:gd name="connsiteX9" fmla="*/ 74637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30177 w 3421161"/>
                <a:gd name="connsiteY1" fmla="*/ 90829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7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4646 w 3421161"/>
                <a:gd name="connsiteY8" fmla="*/ 341220 h 432048"/>
                <a:gd name="connsiteX9" fmla="*/ 74637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30177 w 3421161"/>
                <a:gd name="connsiteY1" fmla="*/ 90829 h 432048"/>
                <a:gd name="connsiteX2" fmla="*/ 32558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7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4646 w 3421161"/>
                <a:gd name="connsiteY8" fmla="*/ 341220 h 432048"/>
                <a:gd name="connsiteX9" fmla="*/ 74637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27799 w 3421161"/>
                <a:gd name="connsiteY1" fmla="*/ 88448 h 432048"/>
                <a:gd name="connsiteX2" fmla="*/ 32558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7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4646 w 3421161"/>
                <a:gd name="connsiteY8" fmla="*/ 341220 h 432048"/>
                <a:gd name="connsiteX9" fmla="*/ 74637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30183 w 3421161"/>
                <a:gd name="connsiteY1" fmla="*/ 88448 h 432048"/>
                <a:gd name="connsiteX2" fmla="*/ 32558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7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4646 w 3421161"/>
                <a:gd name="connsiteY8" fmla="*/ 341220 h 432048"/>
                <a:gd name="connsiteX9" fmla="*/ 74637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30183 w 3421161"/>
                <a:gd name="connsiteY1" fmla="*/ 88448 h 432048"/>
                <a:gd name="connsiteX2" fmla="*/ 32561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7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4646 w 3421161"/>
                <a:gd name="connsiteY8" fmla="*/ 341220 h 432048"/>
                <a:gd name="connsiteX9" fmla="*/ 74637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1161" h="432048">
                  <a:moveTo>
                    <a:pt x="0" y="88447"/>
                  </a:moveTo>
                  <a:lnTo>
                    <a:pt x="30183" y="88448"/>
                  </a:lnTo>
                  <a:cubicBezTo>
                    <a:pt x="30977" y="172706"/>
                    <a:pt x="31767" y="259343"/>
                    <a:pt x="32561" y="343601"/>
                  </a:cubicBezTo>
                  <a:lnTo>
                    <a:pt x="0" y="343601"/>
                  </a:lnTo>
                  <a:lnTo>
                    <a:pt x="0" y="88447"/>
                  </a:lnTo>
                  <a:close/>
                  <a:moveTo>
                    <a:pt x="74637" y="86066"/>
                  </a:moveTo>
                  <a:lnTo>
                    <a:pt x="154038" y="88447"/>
                  </a:lnTo>
                  <a:cubicBezTo>
                    <a:pt x="152450" y="174292"/>
                    <a:pt x="153240" y="255374"/>
                    <a:pt x="151649" y="341219"/>
                  </a:cubicBezTo>
                  <a:lnTo>
                    <a:pt x="74646" y="341220"/>
                  </a:lnTo>
                  <a:cubicBezTo>
                    <a:pt x="74645" y="256963"/>
                    <a:pt x="74638" y="170323"/>
                    <a:pt x="74637" y="86066"/>
                  </a:cubicBezTo>
                  <a:close/>
                  <a:moveTo>
                    <a:pt x="204683" y="88447"/>
                  </a:moveTo>
                  <a:lnTo>
                    <a:pt x="2767105" y="88447"/>
                  </a:lnTo>
                  <a:lnTo>
                    <a:pt x="2767105" y="0"/>
                  </a:lnTo>
                  <a:lnTo>
                    <a:pt x="3421161" y="216024"/>
                  </a:lnTo>
                  <a:lnTo>
                    <a:pt x="2767105" y="432048"/>
                  </a:lnTo>
                  <a:lnTo>
                    <a:pt x="2767105" y="343601"/>
                  </a:lnTo>
                  <a:lnTo>
                    <a:pt x="1311416" y="349163"/>
                  </a:lnTo>
                  <a:lnTo>
                    <a:pt x="202919" y="345982"/>
                  </a:lnTo>
                  <a:cubicBezTo>
                    <a:pt x="201920" y="260931"/>
                    <a:pt x="205682" y="173498"/>
                    <a:pt x="204683" y="88447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03059" y="3424022"/>
              <a:ext cx="4507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*2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5580113" y="1667450"/>
            <a:ext cx="716266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6281" y="5923465"/>
            <a:ext cx="4467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Правильный выбор памяти для данных – задача программиста.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 rot="5400000">
            <a:off x="2515160" y="4272678"/>
            <a:ext cx="513223" cy="3492389"/>
            <a:chOff x="5654170" y="1916836"/>
            <a:chExt cx="513223" cy="3492389"/>
          </a:xfrm>
        </p:grpSpPr>
        <p:sp>
          <p:nvSpPr>
            <p:cNvPr id="49" name="Штриховая стрелка вправо 37"/>
            <p:cNvSpPr/>
            <p:nvPr/>
          </p:nvSpPr>
          <p:spPr>
            <a:xfrm rot="5400000">
              <a:off x="4164587" y="3406419"/>
              <a:ext cx="3492389" cy="513223"/>
            </a:xfrm>
            <a:custGeom>
              <a:avLst/>
              <a:gdLst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54006 w 3421161"/>
                <a:gd name="connsiteY6" fmla="*/ 88447 h 432048"/>
                <a:gd name="connsiteX7" fmla="*/ 54006 w 3421161"/>
                <a:gd name="connsiteY7" fmla="*/ 343601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67508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67508 w 3421161"/>
                <a:gd name="connsiteY16" fmla="*/ 343601 h 432048"/>
                <a:gd name="connsiteX17" fmla="*/ 67508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54006 w 3421161"/>
                <a:gd name="connsiteY6" fmla="*/ 88447 h 432048"/>
                <a:gd name="connsiteX7" fmla="*/ 54006 w 3421161"/>
                <a:gd name="connsiteY7" fmla="*/ 343601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67508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67508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54006 w 3421161"/>
                <a:gd name="connsiteY6" fmla="*/ 88447 h 432048"/>
                <a:gd name="connsiteX7" fmla="*/ 54006 w 3421161"/>
                <a:gd name="connsiteY7" fmla="*/ 343601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192771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192771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54006 w 3421161"/>
                <a:gd name="connsiteY6" fmla="*/ 88447 h 432048"/>
                <a:gd name="connsiteX7" fmla="*/ 54006 w 3421161"/>
                <a:gd name="connsiteY7" fmla="*/ 343601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2299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2299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54006 w 3421161"/>
                <a:gd name="connsiteY6" fmla="*/ 88447 h 432048"/>
                <a:gd name="connsiteX7" fmla="*/ 54006 w 3421161"/>
                <a:gd name="connsiteY7" fmla="*/ 343601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46878 w 3421161"/>
                <a:gd name="connsiteY6" fmla="*/ 86065 h 432048"/>
                <a:gd name="connsiteX7" fmla="*/ 54006 w 3421161"/>
                <a:gd name="connsiteY7" fmla="*/ 343601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46878 w 3421161"/>
                <a:gd name="connsiteY6" fmla="*/ 86065 h 432048"/>
                <a:gd name="connsiteX7" fmla="*/ 142115 w 3421161"/>
                <a:gd name="connsiteY7" fmla="*/ 343601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46878 w 3421161"/>
                <a:gd name="connsiteY6" fmla="*/ 86065 h 432048"/>
                <a:gd name="connsiteX7" fmla="*/ 149262 w 3421161"/>
                <a:gd name="connsiteY7" fmla="*/ 341220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46878 w 3421161"/>
                <a:gd name="connsiteY6" fmla="*/ 86065 h 432048"/>
                <a:gd name="connsiteX7" fmla="*/ 149262 w 3421161"/>
                <a:gd name="connsiteY7" fmla="*/ 341220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49263 w 3421161"/>
                <a:gd name="connsiteY6" fmla="*/ 86065 h 432048"/>
                <a:gd name="connsiteX7" fmla="*/ 149262 w 3421161"/>
                <a:gd name="connsiteY7" fmla="*/ 341220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49266 w 3421161"/>
                <a:gd name="connsiteY6" fmla="*/ 88447 h 432048"/>
                <a:gd name="connsiteX7" fmla="*/ 149262 w 3421161"/>
                <a:gd name="connsiteY7" fmla="*/ 341220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49269 w 3421161"/>
                <a:gd name="connsiteY6" fmla="*/ 88447 h 432048"/>
                <a:gd name="connsiteX7" fmla="*/ 149262 w 3421161"/>
                <a:gd name="connsiteY7" fmla="*/ 341220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49272 w 3421161"/>
                <a:gd name="connsiteY6" fmla="*/ 88447 h 432048"/>
                <a:gd name="connsiteX7" fmla="*/ 149262 w 3421161"/>
                <a:gd name="connsiteY7" fmla="*/ 341220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54038 w 3421161"/>
                <a:gd name="connsiteY6" fmla="*/ 88447 h 432048"/>
                <a:gd name="connsiteX7" fmla="*/ 149262 w 3421161"/>
                <a:gd name="connsiteY7" fmla="*/ 341220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54038 w 3421161"/>
                <a:gd name="connsiteY6" fmla="*/ 88447 h 432048"/>
                <a:gd name="connsiteX7" fmla="*/ 151646 w 3421161"/>
                <a:gd name="connsiteY7" fmla="*/ 345982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27003 w 3421161"/>
                <a:gd name="connsiteY8" fmla="*/ 343601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27003 w 3421161"/>
                <a:gd name="connsiteY5" fmla="*/ 88447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55581 w 3421161"/>
                <a:gd name="connsiteY8" fmla="*/ 345982 h 432048"/>
                <a:gd name="connsiteX9" fmla="*/ 27003 w 3421161"/>
                <a:gd name="connsiteY9" fmla="*/ 88447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55581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55581 w 3421161"/>
                <a:gd name="connsiteY8" fmla="*/ 345982 h 432048"/>
                <a:gd name="connsiteX9" fmla="*/ 55581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13502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55581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55584 w 3421161"/>
                <a:gd name="connsiteY8" fmla="*/ 338838 h 432048"/>
                <a:gd name="connsiteX9" fmla="*/ 55581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13502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55581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55584 w 3421161"/>
                <a:gd name="connsiteY8" fmla="*/ 338838 h 432048"/>
                <a:gd name="connsiteX9" fmla="*/ 55581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55581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55584 w 3421161"/>
                <a:gd name="connsiteY8" fmla="*/ 338838 h 432048"/>
                <a:gd name="connsiteX9" fmla="*/ 55581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205297 w 3421161"/>
                <a:gd name="connsiteY16" fmla="*/ 343601 h 432048"/>
                <a:gd name="connsiteX17" fmla="*/ 204683 w 3421161"/>
                <a:gd name="connsiteY17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55581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55584 w 3421161"/>
                <a:gd name="connsiteY8" fmla="*/ 338838 h 432048"/>
                <a:gd name="connsiteX9" fmla="*/ 55581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5297 w 3421161"/>
                <a:gd name="connsiteY17" fmla="*/ 343601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55581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55584 w 3421161"/>
                <a:gd name="connsiteY8" fmla="*/ 338838 h 432048"/>
                <a:gd name="connsiteX9" fmla="*/ 55581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55581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55587 w 3421161"/>
                <a:gd name="connsiteY8" fmla="*/ 341220 h 432048"/>
                <a:gd name="connsiteX9" fmla="*/ 55581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55581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2259 w 3421161"/>
                <a:gd name="connsiteY8" fmla="*/ 341220 h 432048"/>
                <a:gd name="connsiteX9" fmla="*/ 55581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4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2259 w 3421161"/>
                <a:gd name="connsiteY8" fmla="*/ 341220 h 432048"/>
                <a:gd name="connsiteX9" fmla="*/ 74634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4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7024 w 3421161"/>
                <a:gd name="connsiteY8" fmla="*/ 341220 h 432048"/>
                <a:gd name="connsiteX9" fmla="*/ 74634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4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4646 w 3421161"/>
                <a:gd name="connsiteY8" fmla="*/ 341220 h 432048"/>
                <a:gd name="connsiteX9" fmla="*/ 74634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23030 w 3421161"/>
                <a:gd name="connsiteY1" fmla="*/ 88447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7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4646 w 3421161"/>
                <a:gd name="connsiteY8" fmla="*/ 341220 h 432048"/>
                <a:gd name="connsiteX9" fmla="*/ 74637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30177 w 3421161"/>
                <a:gd name="connsiteY1" fmla="*/ 90829 h 432048"/>
                <a:gd name="connsiteX2" fmla="*/ 25411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7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4646 w 3421161"/>
                <a:gd name="connsiteY8" fmla="*/ 341220 h 432048"/>
                <a:gd name="connsiteX9" fmla="*/ 74637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30177 w 3421161"/>
                <a:gd name="connsiteY1" fmla="*/ 90829 h 432048"/>
                <a:gd name="connsiteX2" fmla="*/ 32558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7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4646 w 3421161"/>
                <a:gd name="connsiteY8" fmla="*/ 341220 h 432048"/>
                <a:gd name="connsiteX9" fmla="*/ 74637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27799 w 3421161"/>
                <a:gd name="connsiteY1" fmla="*/ 88448 h 432048"/>
                <a:gd name="connsiteX2" fmla="*/ 32558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7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4646 w 3421161"/>
                <a:gd name="connsiteY8" fmla="*/ 341220 h 432048"/>
                <a:gd name="connsiteX9" fmla="*/ 74637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30183 w 3421161"/>
                <a:gd name="connsiteY1" fmla="*/ 88448 h 432048"/>
                <a:gd name="connsiteX2" fmla="*/ 32558 w 3421161"/>
                <a:gd name="connsiteY2" fmla="*/ 341220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7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4646 w 3421161"/>
                <a:gd name="connsiteY8" fmla="*/ 341220 h 432048"/>
                <a:gd name="connsiteX9" fmla="*/ 74637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  <a:gd name="connsiteX0" fmla="*/ 0 w 3421161"/>
                <a:gd name="connsiteY0" fmla="*/ 88447 h 432048"/>
                <a:gd name="connsiteX1" fmla="*/ 30183 w 3421161"/>
                <a:gd name="connsiteY1" fmla="*/ 88448 h 432048"/>
                <a:gd name="connsiteX2" fmla="*/ 32561 w 3421161"/>
                <a:gd name="connsiteY2" fmla="*/ 343601 h 432048"/>
                <a:gd name="connsiteX3" fmla="*/ 0 w 3421161"/>
                <a:gd name="connsiteY3" fmla="*/ 343601 h 432048"/>
                <a:gd name="connsiteX4" fmla="*/ 0 w 3421161"/>
                <a:gd name="connsiteY4" fmla="*/ 88447 h 432048"/>
                <a:gd name="connsiteX5" fmla="*/ 74637 w 3421161"/>
                <a:gd name="connsiteY5" fmla="*/ 86066 h 432048"/>
                <a:gd name="connsiteX6" fmla="*/ 154038 w 3421161"/>
                <a:gd name="connsiteY6" fmla="*/ 88447 h 432048"/>
                <a:gd name="connsiteX7" fmla="*/ 151649 w 3421161"/>
                <a:gd name="connsiteY7" fmla="*/ 341219 h 432048"/>
                <a:gd name="connsiteX8" fmla="*/ 74646 w 3421161"/>
                <a:gd name="connsiteY8" fmla="*/ 341220 h 432048"/>
                <a:gd name="connsiteX9" fmla="*/ 74637 w 3421161"/>
                <a:gd name="connsiteY9" fmla="*/ 86066 h 432048"/>
                <a:gd name="connsiteX10" fmla="*/ 204683 w 3421161"/>
                <a:gd name="connsiteY10" fmla="*/ 88447 h 432048"/>
                <a:gd name="connsiteX11" fmla="*/ 2767105 w 3421161"/>
                <a:gd name="connsiteY11" fmla="*/ 88447 h 432048"/>
                <a:gd name="connsiteX12" fmla="*/ 2767105 w 3421161"/>
                <a:gd name="connsiteY12" fmla="*/ 0 h 432048"/>
                <a:gd name="connsiteX13" fmla="*/ 3421161 w 3421161"/>
                <a:gd name="connsiteY13" fmla="*/ 216024 h 432048"/>
                <a:gd name="connsiteX14" fmla="*/ 2767105 w 3421161"/>
                <a:gd name="connsiteY14" fmla="*/ 432048 h 432048"/>
                <a:gd name="connsiteX15" fmla="*/ 2767105 w 3421161"/>
                <a:gd name="connsiteY15" fmla="*/ 343601 h 432048"/>
                <a:gd name="connsiteX16" fmla="*/ 1311416 w 3421161"/>
                <a:gd name="connsiteY16" fmla="*/ 349163 h 432048"/>
                <a:gd name="connsiteX17" fmla="*/ 202919 w 3421161"/>
                <a:gd name="connsiteY17" fmla="*/ 345982 h 432048"/>
                <a:gd name="connsiteX18" fmla="*/ 204683 w 3421161"/>
                <a:gd name="connsiteY18" fmla="*/ 8844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1161" h="432048">
                  <a:moveTo>
                    <a:pt x="0" y="88447"/>
                  </a:moveTo>
                  <a:lnTo>
                    <a:pt x="30183" y="88448"/>
                  </a:lnTo>
                  <a:cubicBezTo>
                    <a:pt x="30977" y="172706"/>
                    <a:pt x="31767" y="259343"/>
                    <a:pt x="32561" y="343601"/>
                  </a:cubicBezTo>
                  <a:lnTo>
                    <a:pt x="0" y="343601"/>
                  </a:lnTo>
                  <a:lnTo>
                    <a:pt x="0" y="88447"/>
                  </a:lnTo>
                  <a:close/>
                  <a:moveTo>
                    <a:pt x="74637" y="86066"/>
                  </a:moveTo>
                  <a:lnTo>
                    <a:pt x="154038" y="88447"/>
                  </a:lnTo>
                  <a:cubicBezTo>
                    <a:pt x="152450" y="174292"/>
                    <a:pt x="153240" y="255374"/>
                    <a:pt x="151649" y="341219"/>
                  </a:cubicBezTo>
                  <a:lnTo>
                    <a:pt x="74646" y="341220"/>
                  </a:lnTo>
                  <a:cubicBezTo>
                    <a:pt x="74645" y="256963"/>
                    <a:pt x="74638" y="170323"/>
                    <a:pt x="74637" y="86066"/>
                  </a:cubicBezTo>
                  <a:close/>
                  <a:moveTo>
                    <a:pt x="204683" y="88447"/>
                  </a:moveTo>
                  <a:lnTo>
                    <a:pt x="2767105" y="88447"/>
                  </a:lnTo>
                  <a:lnTo>
                    <a:pt x="2767105" y="0"/>
                  </a:lnTo>
                  <a:lnTo>
                    <a:pt x="3421161" y="216024"/>
                  </a:lnTo>
                  <a:lnTo>
                    <a:pt x="2767105" y="432048"/>
                  </a:lnTo>
                  <a:lnTo>
                    <a:pt x="2767105" y="343601"/>
                  </a:lnTo>
                  <a:lnTo>
                    <a:pt x="1311416" y="349163"/>
                  </a:lnTo>
                  <a:lnTo>
                    <a:pt x="202919" y="345982"/>
                  </a:lnTo>
                  <a:cubicBezTo>
                    <a:pt x="201920" y="260931"/>
                    <a:pt x="205682" y="173498"/>
                    <a:pt x="204683" y="88447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5756252" y="3384694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5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целых чисел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4407647"/>
            <a:ext cx="8215369" cy="2001931"/>
          </a:xfrm>
        </p:spPr>
        <p:txBody>
          <a:bodyPr/>
          <a:lstStyle/>
          <a:p>
            <a:r>
              <a:rPr lang="ru-RU" b="1" dirty="0" smtClean="0"/>
              <a:t>Способ представления </a:t>
            </a:r>
            <a:r>
              <a:rPr lang="ru-RU" b="1" dirty="0"/>
              <a:t>целых </a:t>
            </a:r>
            <a:r>
              <a:rPr lang="ru-RU" b="1" dirty="0" smtClean="0"/>
              <a:t>чисел обеспечивает: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эффективное </a:t>
            </a:r>
            <a:r>
              <a:rPr lang="ru-RU" dirty="0"/>
              <a:t>расходование </a:t>
            </a:r>
            <a:r>
              <a:rPr lang="ru-RU" dirty="0" smtClean="0"/>
              <a:t>памяти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повышение быстродействия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повышение точности </a:t>
            </a:r>
            <a:r>
              <a:rPr lang="ru-RU" dirty="0"/>
              <a:t>вычислений за счёт введения операции деления </a:t>
            </a:r>
            <a:r>
              <a:rPr lang="ru-RU" dirty="0" smtClean="0"/>
              <a:t>нацело с остатком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113831"/>
              </p:ext>
            </p:extLst>
          </p:nvPr>
        </p:nvGraphicFramePr>
        <p:xfrm>
          <a:off x="611188" y="2024844"/>
          <a:ext cx="8285186" cy="2133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58008">
                  <a:extLst>
                    <a:ext uri="{9D8B030D-6E8A-4147-A177-3AD203B41FA5}">
                      <a16:colId xmlns="" xmlns:a16="http://schemas.microsoft.com/office/drawing/2014/main" val="1625402531"/>
                    </a:ext>
                  </a:extLst>
                </a:gridCol>
                <a:gridCol w="4727178">
                  <a:extLst>
                    <a:ext uri="{9D8B030D-6E8A-4147-A177-3AD203B41FA5}">
                      <a16:colId xmlns="" xmlns:a16="http://schemas.microsoft.com/office/drawing/2014/main" val="1546043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разрядов</a:t>
                      </a:r>
                      <a:endParaRPr lang="ru-RU" sz="2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 чисел</a:t>
                      </a:r>
                      <a:endParaRPr lang="ru-RU" sz="2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2645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[0; 255]</a:t>
                      </a:r>
                      <a:endParaRPr lang="ru-RU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9418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[0; 65 535]</a:t>
                      </a:r>
                      <a:endParaRPr lang="ru-RU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44535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[0; 4 294 967 295]</a:t>
                      </a:r>
                      <a:endParaRPr lang="ru-RU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10785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[0; 18 446 744 073 709 551 615]</a:t>
                      </a:r>
                      <a:endParaRPr lang="ru-RU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5128062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26609" y="1127180"/>
            <a:ext cx="8244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Беззнаковое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представление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можно использовать только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неотрицательных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целых чисел.</a:t>
            </a:r>
          </a:p>
        </p:txBody>
      </p:sp>
    </p:spTree>
    <p:extLst>
      <p:ext uri="{BB962C8B-B14F-4D97-AF65-F5344CB8AC3E}">
        <p14:creationId xmlns:p14="http://schemas.microsoft.com/office/powerpoint/2010/main" val="17595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946418"/>
              </p:ext>
            </p:extLst>
          </p:nvPr>
        </p:nvGraphicFramePr>
        <p:xfrm>
          <a:off x="729810" y="2060848"/>
          <a:ext cx="8121371" cy="256032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xmlns="" val="1004284159"/>
                    </a:ext>
                  </a:extLst>
                </a:gridCol>
                <a:gridCol w="317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7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71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71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71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71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71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713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251123">
                  <a:extLst>
                    <a:ext uri="{9D8B030D-6E8A-4147-A177-3AD203B41FA5}">
                      <a16:colId xmlns:a16="http://schemas.microsoft.com/office/drawing/2014/main" xmlns="" val="1671856745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x: byte;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байта любое</a:t>
                      </a:r>
                      <a:endParaRPr lang="en-US" sz="2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algn="l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2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747397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marL="0" indent="177800" algn="l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x:=13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131=2</a:t>
                      </a:r>
                      <a:r>
                        <a:rPr lang="ru-RU" sz="22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r>
                        <a:rPr lang="ru-RU" sz="22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r>
                        <a:rPr lang="ru-RU" sz="22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marL="0" indent="177800" algn="l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x:=x*2;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Сдвиг влево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marL="0" marR="0" lvl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write(x);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Вывод: 6 (6=2</a:t>
                      </a:r>
                      <a:r>
                        <a:rPr lang="ru-RU" sz="22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r>
                        <a:rPr lang="ru-RU" sz="22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1371844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7443276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699792" y="2014387"/>
            <a:ext cx="6099341" cy="481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699792" y="3363208"/>
            <a:ext cx="6099341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699792" y="2486502"/>
            <a:ext cx="6099341" cy="4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699792" y="2930740"/>
            <a:ext cx="6099341" cy="441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735796" y="3789040"/>
            <a:ext cx="6099341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целых чисел</a:t>
            </a:r>
            <a:endParaRPr lang="ru-RU" dirty="0"/>
          </a:p>
        </p:txBody>
      </p:sp>
      <p:sp>
        <p:nvSpPr>
          <p:cNvPr id="44" name="Подзаголовок 5"/>
          <p:cNvSpPr txBox="1">
            <a:spLocks/>
          </p:cNvSpPr>
          <p:nvPr/>
        </p:nvSpPr>
        <p:spPr>
          <a:xfrm>
            <a:off x="684212" y="1075610"/>
            <a:ext cx="2156693" cy="4451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1499620"/>
            <a:ext cx="8103200" cy="37165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напечатает данная программа? 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одзаголовок 5"/>
          <p:cNvSpPr txBox="1">
            <a:spLocks/>
          </p:cNvSpPr>
          <p:nvPr/>
        </p:nvSpPr>
        <p:spPr>
          <a:xfrm>
            <a:off x="729810" y="4545124"/>
            <a:ext cx="2197996" cy="4451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684213" y="5064736"/>
            <a:ext cx="8173007" cy="792088"/>
            <a:chOff x="3394196" y="4781994"/>
            <a:chExt cx="8151490" cy="792088"/>
          </a:xfrm>
        </p:grpSpPr>
        <p:sp>
          <p:nvSpPr>
            <p:cNvPr id="40" name="Овал 39"/>
            <p:cNvSpPr/>
            <p:nvPr/>
          </p:nvSpPr>
          <p:spPr>
            <a:xfrm>
              <a:off x="3394196" y="4859702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?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43" name="Подзаголовок 5"/>
            <p:cNvSpPr txBox="1">
              <a:spLocks/>
            </p:cNvSpPr>
            <p:nvPr/>
          </p:nvSpPr>
          <p:spPr>
            <a:xfrm>
              <a:off x="4327192" y="4781994"/>
              <a:ext cx="7218494" cy="79208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 каком самом большом значении целой переменной </a:t>
              </a:r>
              <a:r>
                <a:rPr lang="en-US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ru-RU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эта программа выведет правильный ответ? </a:t>
              </a:r>
            </a:p>
          </p:txBody>
        </p:sp>
      </p:grpSp>
      <p:sp>
        <p:nvSpPr>
          <p:cNvPr id="45" name="Подзаголовок 5"/>
          <p:cNvSpPr txBox="1">
            <a:spLocks/>
          </p:cNvSpPr>
          <p:nvPr/>
        </p:nvSpPr>
        <p:spPr>
          <a:xfrm>
            <a:off x="3340918" y="6060753"/>
            <a:ext cx="2554372" cy="4451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0918" y="6031342"/>
            <a:ext cx="2554372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pc="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2438034" y="2187525"/>
            <a:ext cx="209710" cy="215528"/>
          </a:xfrm>
          <a:prstGeom prst="leftArrow">
            <a:avLst/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05509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5509 L -4.16667E-6 0.12106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2107 L 5E-6 0.18102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8102 L 5E-6 0.24931 " pathEditMode="relative" rAng="0" ptsTypes="AA">
                                      <p:cBhvr>
                                        <p:cTn id="3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8" grpId="0"/>
      <p:bldP spid="45" grpId="0"/>
      <p:bldP spid="7" grpId="0" animBg="1"/>
      <p:bldP spid="7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89375" y="3871536"/>
            <a:ext cx="8322420" cy="2695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indent="363538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с числами в прямом коде требует особых алгоритмов: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действия «вычитание»;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особой обработки знакового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разряда.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125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прямом коде можно хранить числа, но работа с ними требует более сложной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архитектуры центрального процессора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целых чисел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521207"/>
              </p:ext>
            </p:extLst>
          </p:nvPr>
        </p:nvGraphicFramePr>
        <p:xfrm>
          <a:off x="607466" y="3933056"/>
          <a:ext cx="8231652" cy="25112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35019">
                  <a:extLst>
                    <a:ext uri="{9D8B030D-6E8A-4147-A177-3AD203B41FA5}">
                      <a16:colId xmlns="" xmlns:a16="http://schemas.microsoft.com/office/drawing/2014/main" val="1625402531"/>
                    </a:ext>
                  </a:extLst>
                </a:gridCol>
                <a:gridCol w="4696633">
                  <a:extLst>
                    <a:ext uri="{9D8B030D-6E8A-4147-A177-3AD203B41FA5}">
                      <a16:colId xmlns="" xmlns:a16="http://schemas.microsoft.com/office/drawing/2014/main" val="1546043249"/>
                    </a:ext>
                  </a:extLst>
                </a:gridCol>
              </a:tblGrid>
              <a:tr h="41036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разрядов</a:t>
                      </a:r>
                      <a:endParaRPr lang="ru-RU" sz="2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 чисел</a:t>
                      </a:r>
                      <a:endParaRPr lang="ru-RU" sz="2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26454045"/>
                  </a:ext>
                </a:extLst>
              </a:tr>
              <a:tr h="41036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[-128; 127]</a:t>
                      </a:r>
                      <a:endParaRPr lang="ru-RU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94180219"/>
                  </a:ext>
                </a:extLst>
              </a:tr>
              <a:tr h="41036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[-32 768; 32 767]</a:t>
                      </a:r>
                      <a:endParaRPr lang="ru-RU" sz="2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44535463"/>
                  </a:ext>
                </a:extLst>
              </a:tr>
              <a:tr h="439681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2 147 483 648; 2 147 483 647]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10785995"/>
                  </a:ext>
                </a:extLst>
              </a:tr>
              <a:tr h="79142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9 223 372 036 854 775 808;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9 223 372 036 854 775 807]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51280625"/>
                  </a:ext>
                </a:extLst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589375" y="1052513"/>
            <a:ext cx="8322420" cy="1522465"/>
            <a:chOff x="2926835" y="4754669"/>
            <a:chExt cx="8322420" cy="1522465"/>
          </a:xfrm>
        </p:grpSpPr>
        <p:sp>
          <p:nvSpPr>
            <p:cNvPr id="8" name="Овал 7"/>
            <p:cNvSpPr/>
            <p:nvPr/>
          </p:nvSpPr>
          <p:spPr>
            <a:xfrm>
              <a:off x="2926835" y="5172808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9" name="Группа 7"/>
            <p:cNvGrpSpPr/>
            <p:nvPr/>
          </p:nvGrpSpPr>
          <p:grpSpPr>
            <a:xfrm>
              <a:off x="2943333" y="4754669"/>
              <a:ext cx="8281987" cy="1522465"/>
              <a:chOff x="2111199" y="5038755"/>
              <a:chExt cx="5972202" cy="1522465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11199" y="5038755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11199" y="6561220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одзаголовок 5"/>
            <p:cNvSpPr txBox="1">
              <a:spLocks/>
            </p:cNvSpPr>
            <p:nvPr/>
          </p:nvSpPr>
          <p:spPr>
            <a:xfrm>
              <a:off x="3657713" y="4792440"/>
              <a:ext cx="7591542" cy="147511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Представление числа в привычной для человека форме «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знак – величина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», при которой старший разряд ячейки отводится под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знак, а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остальные разряды — под цифры числа, называется </a:t>
              </a:r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прямым </a:t>
              </a: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кодом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068926"/>
              </p:ext>
            </p:extLst>
          </p:nvPr>
        </p:nvGraphicFramePr>
        <p:xfrm>
          <a:off x="1763688" y="2780320"/>
          <a:ext cx="2537109" cy="8534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17138">
                  <a:extLst>
                    <a:ext uri="{9D8B030D-6E8A-4147-A177-3AD203B41FA5}">
                      <a16:colId xmlns="" xmlns:a16="http://schemas.microsoft.com/office/drawing/2014/main" val="4058763146"/>
                    </a:ext>
                  </a:extLst>
                </a:gridCol>
                <a:gridCol w="317139">
                  <a:extLst>
                    <a:ext uri="{9D8B030D-6E8A-4147-A177-3AD203B41FA5}">
                      <a16:colId xmlns="" xmlns:a16="http://schemas.microsoft.com/office/drawing/2014/main" val="148306804"/>
                    </a:ext>
                  </a:extLst>
                </a:gridCol>
                <a:gridCol w="317139">
                  <a:extLst>
                    <a:ext uri="{9D8B030D-6E8A-4147-A177-3AD203B41FA5}">
                      <a16:colId xmlns="" xmlns:a16="http://schemas.microsoft.com/office/drawing/2014/main" val="1493413732"/>
                    </a:ext>
                  </a:extLst>
                </a:gridCol>
                <a:gridCol w="317138">
                  <a:extLst>
                    <a:ext uri="{9D8B030D-6E8A-4147-A177-3AD203B41FA5}">
                      <a16:colId xmlns="" xmlns:a16="http://schemas.microsoft.com/office/drawing/2014/main" val="3933624094"/>
                    </a:ext>
                  </a:extLst>
                </a:gridCol>
                <a:gridCol w="317139">
                  <a:extLst>
                    <a:ext uri="{9D8B030D-6E8A-4147-A177-3AD203B41FA5}">
                      <a16:colId xmlns="" xmlns:a16="http://schemas.microsoft.com/office/drawing/2014/main" val="2102951317"/>
                    </a:ext>
                  </a:extLst>
                </a:gridCol>
                <a:gridCol w="317139">
                  <a:extLst>
                    <a:ext uri="{9D8B030D-6E8A-4147-A177-3AD203B41FA5}">
                      <a16:colId xmlns="" xmlns:a16="http://schemas.microsoft.com/office/drawing/2014/main" val="1238521031"/>
                    </a:ext>
                  </a:extLst>
                </a:gridCol>
                <a:gridCol w="317138">
                  <a:extLst>
                    <a:ext uri="{9D8B030D-6E8A-4147-A177-3AD203B41FA5}">
                      <a16:colId xmlns="" xmlns:a16="http://schemas.microsoft.com/office/drawing/2014/main" val="362264401"/>
                    </a:ext>
                  </a:extLst>
                </a:gridCol>
                <a:gridCol w="317139">
                  <a:extLst>
                    <a:ext uri="{9D8B030D-6E8A-4147-A177-3AD203B41FA5}">
                      <a16:colId xmlns="" xmlns:a16="http://schemas.microsoft.com/office/drawing/2014/main" val="142997598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9796744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487675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015429"/>
              </p:ext>
            </p:extLst>
          </p:nvPr>
        </p:nvGraphicFramePr>
        <p:xfrm>
          <a:off x="4751946" y="2780320"/>
          <a:ext cx="2537109" cy="8534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17138">
                  <a:extLst>
                    <a:ext uri="{9D8B030D-6E8A-4147-A177-3AD203B41FA5}">
                      <a16:colId xmlns="" xmlns:a16="http://schemas.microsoft.com/office/drawing/2014/main" val="4058763146"/>
                    </a:ext>
                  </a:extLst>
                </a:gridCol>
                <a:gridCol w="317139">
                  <a:extLst>
                    <a:ext uri="{9D8B030D-6E8A-4147-A177-3AD203B41FA5}">
                      <a16:colId xmlns="" xmlns:a16="http://schemas.microsoft.com/office/drawing/2014/main" val="148306804"/>
                    </a:ext>
                  </a:extLst>
                </a:gridCol>
                <a:gridCol w="317139">
                  <a:extLst>
                    <a:ext uri="{9D8B030D-6E8A-4147-A177-3AD203B41FA5}">
                      <a16:colId xmlns="" xmlns:a16="http://schemas.microsoft.com/office/drawing/2014/main" val="1493413732"/>
                    </a:ext>
                  </a:extLst>
                </a:gridCol>
                <a:gridCol w="317138">
                  <a:extLst>
                    <a:ext uri="{9D8B030D-6E8A-4147-A177-3AD203B41FA5}">
                      <a16:colId xmlns="" xmlns:a16="http://schemas.microsoft.com/office/drawing/2014/main" val="3933624094"/>
                    </a:ext>
                  </a:extLst>
                </a:gridCol>
                <a:gridCol w="317139">
                  <a:extLst>
                    <a:ext uri="{9D8B030D-6E8A-4147-A177-3AD203B41FA5}">
                      <a16:colId xmlns="" xmlns:a16="http://schemas.microsoft.com/office/drawing/2014/main" val="2102951317"/>
                    </a:ext>
                  </a:extLst>
                </a:gridCol>
                <a:gridCol w="317139">
                  <a:extLst>
                    <a:ext uri="{9D8B030D-6E8A-4147-A177-3AD203B41FA5}">
                      <a16:colId xmlns="" xmlns:a16="http://schemas.microsoft.com/office/drawing/2014/main" val="1238521031"/>
                    </a:ext>
                  </a:extLst>
                </a:gridCol>
                <a:gridCol w="317138">
                  <a:extLst>
                    <a:ext uri="{9D8B030D-6E8A-4147-A177-3AD203B41FA5}">
                      <a16:colId xmlns="" xmlns:a16="http://schemas.microsoft.com/office/drawing/2014/main" val="362264401"/>
                    </a:ext>
                  </a:extLst>
                </a:gridCol>
                <a:gridCol w="317139">
                  <a:extLst>
                    <a:ext uri="{9D8B030D-6E8A-4147-A177-3AD203B41FA5}">
                      <a16:colId xmlns="" xmlns:a16="http://schemas.microsoft.com/office/drawing/2014/main" val="142997598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9796744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ru-RU" sz="2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4876753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619672" y="3197736"/>
            <a:ext cx="5868652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Дополнительный код числа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6132083"/>
                  </p:ext>
                </p:extLst>
              </p:nvPr>
            </p:nvGraphicFramePr>
            <p:xfrm>
              <a:off x="4759330" y="2433107"/>
              <a:ext cx="3953130" cy="134112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331236">
                      <a:extLst>
                        <a:ext uri="{9D8B030D-6E8A-4147-A177-3AD203B41FA5}">
                          <a16:colId xmlns="" xmlns:a16="http://schemas.microsoft.com/office/drawing/2014/main" val="4058763146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="" xmlns:a16="http://schemas.microsoft.com/office/drawing/2014/main" val="148306804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="" xmlns:a16="http://schemas.microsoft.com/office/drawing/2014/main" val="1493413732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331236">
                      <a:extLst>
                        <a:ext uri="{9D8B030D-6E8A-4147-A177-3AD203B41FA5}">
                          <a16:colId xmlns="" xmlns:a16="http://schemas.microsoft.com/office/drawing/2014/main" val="3933624094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="" xmlns:a16="http://schemas.microsoft.com/office/drawing/2014/main" val="2102951317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="" xmlns:a16="http://schemas.microsoft.com/office/drawing/2014/main" val="1238521031"/>
                        </a:ext>
                      </a:extLst>
                    </a:gridCol>
                    <a:gridCol w="331236">
                      <a:extLst>
                        <a:ext uri="{9D8B030D-6E8A-4147-A177-3AD203B41FA5}">
                          <a16:colId xmlns="" xmlns:a16="http://schemas.microsoft.com/office/drawing/2014/main" val="362264401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="" xmlns:a16="http://schemas.microsoft.com/office/drawing/2014/main" val="142997598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="" xmlns:a16="http://schemas.microsoft.com/office/drawing/2014/main" val="20009"/>
                        </a:ext>
                      </a:extLst>
                    </a:gridCol>
                  </a:tblGrid>
                  <a:tr h="401775"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4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29796744"/>
                      </a:ext>
                    </a:extLst>
                  </a:tr>
                  <a:tr h="401775"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24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01775"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6132083"/>
                  </p:ext>
                </p:extLst>
              </p:nvPr>
            </p:nvGraphicFramePr>
            <p:xfrm>
              <a:off x="4759330" y="2433107"/>
              <a:ext cx="3953130" cy="134112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331236">
                      <a:extLst>
                        <a:ext uri="{9D8B030D-6E8A-4147-A177-3AD203B41FA5}">
                          <a16:colId xmlns:a16="http://schemas.microsoft.com/office/drawing/2014/main" val="4058763146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:a16="http://schemas.microsoft.com/office/drawing/2014/main" val="148306804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:a16="http://schemas.microsoft.com/office/drawing/2014/main" val="1493413732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31236">
                      <a:extLst>
                        <a:ext uri="{9D8B030D-6E8A-4147-A177-3AD203B41FA5}">
                          <a16:colId xmlns:a16="http://schemas.microsoft.com/office/drawing/2014/main" val="3933624094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:a16="http://schemas.microsoft.com/office/drawing/2014/main" val="2102951317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:a16="http://schemas.microsoft.com/office/drawing/2014/main" val="1238521031"/>
                        </a:ext>
                      </a:extLst>
                    </a:gridCol>
                    <a:gridCol w="331236">
                      <a:extLst>
                        <a:ext uri="{9D8B030D-6E8A-4147-A177-3AD203B41FA5}">
                          <a16:colId xmlns:a16="http://schemas.microsoft.com/office/drawing/2014/main" val="362264401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:a16="http://schemas.microsoft.com/office/drawing/2014/main" val="142997598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8125" t="-4000" b="-22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7967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8125" t="-102632" b="-119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Прямоугольник 19"/>
          <p:cNvSpPr/>
          <p:nvPr/>
        </p:nvSpPr>
        <p:spPr>
          <a:xfrm>
            <a:off x="642910" y="1055689"/>
            <a:ext cx="8250265" cy="49544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63538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 отрицательного числа и его модуля равна 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51729" y="1471331"/>
                <a:ext cx="6882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400" dirty="0" smtClean="0"/>
                  <a:t>  	Например: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152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152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29" y="1471331"/>
                <a:ext cx="6882525" cy="369332"/>
              </a:xfrm>
              <a:prstGeom prst="rect">
                <a:avLst/>
              </a:prstGeom>
              <a:blipFill>
                <a:blip r:embed="rId3"/>
                <a:stretch>
                  <a:fillRect l="-1151" t="-24590" r="-620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57311" y="1886373"/>
                <a:ext cx="8250265" cy="504056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indent="365125" algn="just"/>
                <a:r>
                  <a: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Выделим под значение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один байт памяти компьютера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1" y="1886373"/>
                <a:ext cx="8250265" cy="504056"/>
              </a:xfrm>
              <a:prstGeom prst="rect">
                <a:avLst/>
              </a:prstGeom>
              <a:blipFill>
                <a:blip r:embed="rId4"/>
                <a:stretch>
                  <a:fillRect t="-8434" r="-665" b="-192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>
            <a:off x="4526116" y="3339363"/>
            <a:ext cx="421246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340374" y="2886286"/>
            <a:ext cx="4428492" cy="9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18104" y="2655287"/>
            <a:ext cx="349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56428" y="333320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Таблица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87186"/>
                  </p:ext>
                </p:extLst>
              </p:nvPr>
            </p:nvGraphicFramePr>
            <p:xfrm>
              <a:off x="4759330" y="4161299"/>
              <a:ext cx="3953130" cy="137160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331236">
                      <a:extLst>
                        <a:ext uri="{9D8B030D-6E8A-4147-A177-3AD203B41FA5}">
                          <a16:colId xmlns="" xmlns:a16="http://schemas.microsoft.com/office/drawing/2014/main" val="4058763146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="" xmlns:a16="http://schemas.microsoft.com/office/drawing/2014/main" val="148306804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="" xmlns:a16="http://schemas.microsoft.com/office/drawing/2014/main" val="1493413732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331236">
                      <a:extLst>
                        <a:ext uri="{9D8B030D-6E8A-4147-A177-3AD203B41FA5}">
                          <a16:colId xmlns="" xmlns:a16="http://schemas.microsoft.com/office/drawing/2014/main" val="3933624094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="" xmlns:a16="http://schemas.microsoft.com/office/drawing/2014/main" val="2102951317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="" xmlns:a16="http://schemas.microsoft.com/office/drawing/2014/main" val="1238521031"/>
                        </a:ext>
                      </a:extLst>
                    </a:gridCol>
                    <a:gridCol w="331236">
                      <a:extLst>
                        <a:ext uri="{9D8B030D-6E8A-4147-A177-3AD203B41FA5}">
                          <a16:colId xmlns="" xmlns:a16="http://schemas.microsoft.com/office/drawing/2014/main" val="362264401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="" xmlns:a16="http://schemas.microsoft.com/office/drawing/2014/main" val="142997598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="" xmlns:a16="http://schemas.microsoft.com/office/drawing/2014/main" val="20009"/>
                        </a:ext>
                      </a:extLst>
                    </a:gridCol>
                  </a:tblGrid>
                  <a:tr h="401775"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4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29796744"/>
                      </a:ext>
                    </a:extLst>
                  </a:tr>
                  <a:tr h="401775"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4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01775"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-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ru-RU" sz="24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Таблица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87186"/>
                  </p:ext>
                </p:extLst>
              </p:nvPr>
            </p:nvGraphicFramePr>
            <p:xfrm>
              <a:off x="4759330" y="4161299"/>
              <a:ext cx="3953130" cy="137160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331236">
                      <a:extLst>
                        <a:ext uri="{9D8B030D-6E8A-4147-A177-3AD203B41FA5}">
                          <a16:colId xmlns:a16="http://schemas.microsoft.com/office/drawing/2014/main" val="4058763146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:a16="http://schemas.microsoft.com/office/drawing/2014/main" val="148306804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:a16="http://schemas.microsoft.com/office/drawing/2014/main" val="1493413732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31236">
                      <a:extLst>
                        <a:ext uri="{9D8B030D-6E8A-4147-A177-3AD203B41FA5}">
                          <a16:colId xmlns:a16="http://schemas.microsoft.com/office/drawing/2014/main" val="3933624094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:a16="http://schemas.microsoft.com/office/drawing/2014/main" val="2102951317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:a16="http://schemas.microsoft.com/office/drawing/2014/main" val="1238521031"/>
                        </a:ext>
                      </a:extLst>
                    </a:gridCol>
                    <a:gridCol w="331236">
                      <a:extLst>
                        <a:ext uri="{9D8B030D-6E8A-4147-A177-3AD203B41FA5}">
                          <a16:colId xmlns:a16="http://schemas.microsoft.com/office/drawing/2014/main" val="362264401"/>
                        </a:ext>
                      </a:extLst>
                    </a:gridCol>
                    <a:gridCol w="331237">
                      <a:extLst>
                        <a:ext uri="{9D8B030D-6E8A-4147-A177-3AD203B41FA5}">
                          <a16:colId xmlns:a16="http://schemas.microsoft.com/office/drawing/2014/main" val="142997598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4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7967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8125" t="-106579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1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8125" t="-209333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/>
          <p:cNvSpPr txBox="1"/>
          <p:nvPr/>
        </p:nvSpPr>
        <p:spPr>
          <a:xfrm>
            <a:off x="4752360" y="416185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914746" y="3128521"/>
            <a:ext cx="3564322" cy="780042"/>
          </a:xfrm>
          <a:prstGeom prst="wedgeRectCallout">
            <a:avLst>
              <a:gd name="adj1" fmla="val 63998"/>
              <a:gd name="adj2" fmla="val -556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надо прибавить, чтобы получить 2</a:t>
            </a:r>
            <a:r>
              <a:rPr lang="ru-RU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914746" y="3124062"/>
            <a:ext cx="3564322" cy="780042"/>
          </a:xfrm>
          <a:prstGeom prst="wedgeRectCallout">
            <a:avLst>
              <a:gd name="adj1" fmla="val 63998"/>
              <a:gd name="adj2" fmla="val -556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надо прибавить, чтобы получить 0?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99290" y="4621831"/>
            <a:ext cx="4097146" cy="52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930543" y="5077755"/>
            <a:ext cx="4789227" cy="56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493756" y="4349607"/>
            <a:ext cx="279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507302" y="5067555"/>
            <a:ext cx="421246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ая выноска 29"/>
          <p:cNvSpPr/>
          <p:nvPr/>
        </p:nvSpPr>
        <p:spPr>
          <a:xfrm>
            <a:off x="914746" y="4937462"/>
            <a:ext cx="3564322" cy="780042"/>
          </a:xfrm>
          <a:prstGeom prst="wedgeRectCallout">
            <a:avLst>
              <a:gd name="adj1" fmla="val 61005"/>
              <a:gd name="adj2" fmla="val -98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Отрицательное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</a:t>
            </a:r>
          </a:p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Дополнительный код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 animBg="1"/>
      <p:bldP spid="6" grpId="0"/>
      <p:bldP spid="23" grpId="0"/>
      <p:bldP spid="27" grpId="0"/>
      <p:bldP spid="8" grpId="0" animBg="1"/>
      <p:bldP spid="29" grpId="0" animBg="1"/>
      <p:bldP spid="29" grpId="1" animBg="1"/>
      <p:bldP spid="31" grpId="0" animBg="1"/>
      <p:bldP spid="33" grpId="0" animBg="1"/>
      <p:bldP spid="26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7001592"/>
                  </p:ext>
                </p:extLst>
              </p:nvPr>
            </p:nvGraphicFramePr>
            <p:xfrm>
              <a:off x="598860" y="2348880"/>
              <a:ext cx="4824000" cy="274320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1908000">
                      <a:extLst>
                        <a:ext uri="{9D8B030D-6E8A-4147-A177-3AD203B41FA5}">
                          <a16:colId xmlns="" xmlns:a16="http://schemas.microsoft.com/office/drawing/2014/main" val="2364167247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="" xmlns:a16="http://schemas.microsoft.com/office/drawing/2014/main" val="1023250980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="" xmlns:a16="http://schemas.microsoft.com/office/drawing/2014/main" val="3123944929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="" xmlns:a16="http://schemas.microsoft.com/office/drawing/2014/main" val="940475264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="" xmlns:a16="http://schemas.microsoft.com/office/drawing/2014/main" val="2453804854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="" xmlns:a16="http://schemas.microsoft.com/office/drawing/2014/main" val="2953095900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="" xmlns:a16="http://schemas.microsoft.com/office/drawing/2014/main" val="3286944008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="" xmlns:a16="http://schemas.microsoft.com/office/drawing/2014/main" val="3998085002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="" xmlns:a16="http://schemas.microsoft.com/office/drawing/2014/main" val="4036504056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="" xmlns:a16="http://schemas.microsoft.com/office/drawing/2014/main" val="3066803686"/>
                        </a:ext>
                      </a:extLst>
                    </a:gridCol>
                  </a:tblGrid>
                  <a:tr h="40177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b="0" baseline="5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endParaRPr lang="ru-RU" sz="2400" b="0" baseline="5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2454091"/>
                      </a:ext>
                    </a:extLst>
                  </a:tr>
                  <a:tr h="401775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b="0" baseline="5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en-US" sz="2400" b="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0" baseline="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ru-RU" sz="2400" b="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83732670"/>
                      </a:ext>
                    </a:extLst>
                  </a:tr>
                  <a:tr h="401775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4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27826661"/>
                      </a:ext>
                    </a:extLst>
                  </a:tr>
                  <a:tr h="401775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b="0" baseline="5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en-US" sz="2400" b="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ru-RU" sz="24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)-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ru-RU" sz="2400" b="0" baseline="0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8923893"/>
                      </a:ext>
                    </a:extLst>
                  </a:tr>
                  <a:tr h="401775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8565417"/>
                      </a:ext>
                    </a:extLst>
                  </a:tr>
                  <a:tr h="40177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ru-RU" sz="24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b="0" baseline="5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en-US" sz="2400" b="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0" baseline="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ru-RU" sz="24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en-US" sz="2400" b="0" dirty="0" smtClean="0"/>
                            <a:t>-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ru-RU" sz="2400" b="0" baseline="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+1</a:t>
                          </a:r>
                          <a:endParaRPr lang="ru-RU" sz="2400" b="1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344256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7001592"/>
                  </p:ext>
                </p:extLst>
              </p:nvPr>
            </p:nvGraphicFramePr>
            <p:xfrm>
              <a:off x="598860" y="2348880"/>
              <a:ext cx="4824000" cy="274320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1908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364167247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023250980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123944929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940475264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453804854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953095900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86944008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998085002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36504056"/>
                        </a:ext>
                      </a:extLst>
                    </a:gridCol>
                    <a:gridCol w="324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0668036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b="0" baseline="5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endParaRPr lang="ru-RU" sz="2400" b="0" baseline="5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424540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b="0" baseline="5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en-US" sz="2400" b="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0" baseline="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ru-RU" sz="2400" b="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8837326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211842" r="-153994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278266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316000" r="-153994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892389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6856541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516000" r="-153994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2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CAFD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344256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Прямоугольник 16"/>
          <p:cNvSpPr/>
          <p:nvPr/>
        </p:nvSpPr>
        <p:spPr>
          <a:xfrm>
            <a:off x="598860" y="3271188"/>
            <a:ext cx="4921796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8860" y="3723348"/>
            <a:ext cx="4921796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8860" y="4175507"/>
            <a:ext cx="4921796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8860" y="4627666"/>
            <a:ext cx="4921796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511660" y="1879313"/>
            <a:ext cx="4114967" cy="137559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8860" y="2819028"/>
            <a:ext cx="4921796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целых чисел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одзаголовок 5"/>
              <p:cNvSpPr txBox="1">
                <a:spLocks/>
              </p:cNvSpPr>
              <p:nvPr/>
            </p:nvSpPr>
            <p:spPr>
              <a:xfrm>
                <a:off x="655610" y="1100888"/>
                <a:ext cx="8256185" cy="38389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/>
              <a:p>
                <a:pPr indent="355600"/>
                <a:r>
                  <a: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Дополнительный </a:t>
                </a:r>
                <a:r>
                  <a:rPr lang="en-US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разрядный код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отрицательного </a:t>
                </a:r>
                <a:r>
                  <a: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числа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равен </a:t>
                </a:r>
                <a:r>
                  <a:rPr lang="ru-RU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200" b="1" baseline="50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0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одзаголовок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10" y="1100888"/>
                <a:ext cx="8256185" cy="383896"/>
              </a:xfrm>
              <a:prstGeom prst="rect">
                <a:avLst/>
              </a:prstGeom>
              <a:blipFill>
                <a:blip r:embed="rId3"/>
                <a:stretch>
                  <a:fillRect l="-960" t="-9524" b="-1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2831846" y="1879313"/>
            <a:ext cx="2800724" cy="465980"/>
            <a:chOff x="1039046" y="1253806"/>
            <a:chExt cx="2800724" cy="465980"/>
          </a:xfrm>
        </p:grpSpPr>
        <p:sp>
          <p:nvSpPr>
            <p:cNvPr id="7" name="Левая фигурная скобка 6"/>
            <p:cNvSpPr/>
            <p:nvPr/>
          </p:nvSpPr>
          <p:spPr>
            <a:xfrm rot="5400000">
              <a:off x="2257001" y="346728"/>
              <a:ext cx="155103" cy="2591013"/>
            </a:xfrm>
            <a:prstGeom prst="leftBrace">
              <a:avLst>
                <a:gd name="adj1" fmla="val 102268"/>
                <a:gd name="adj2" fmla="val 50366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5191" y="1253806"/>
              <a:ext cx="1504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ru-RU" sz="2000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разрядов</a:t>
              </a:r>
              <a:endParaRPr lang="ru-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49401" y="2533417"/>
            <a:ext cx="15467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43399" y="3053028"/>
                <a:ext cx="3180313" cy="1554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Записать прямой </a:t>
                </a:r>
                <a:br>
                  <a: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n-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разрядный код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ru-RU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Инвертировать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↔1</m:t>
                    </m:r>
                  </m:oMath>
                </a14:m>
                <a:endParaRPr lang="ru-RU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7800" indent="-1778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Прибавить 1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99" y="3053028"/>
                <a:ext cx="3180313" cy="1554272"/>
              </a:xfrm>
              <a:prstGeom prst="rect">
                <a:avLst/>
              </a:prstGeom>
              <a:blipFill>
                <a:blip r:embed="rId4"/>
                <a:stretch>
                  <a:fillRect l="-2107" t="-2353" b="-70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Стрелка влево 13"/>
          <p:cNvSpPr/>
          <p:nvPr/>
        </p:nvSpPr>
        <p:spPr>
          <a:xfrm>
            <a:off x="5521772" y="3357488"/>
            <a:ext cx="209710" cy="215528"/>
          </a:xfrm>
          <a:prstGeom prst="leftArrow">
            <a:avLst/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538786" y="2996952"/>
            <a:ext cx="279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411759" y="4621392"/>
            <a:ext cx="3011100" cy="7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411760" y="3707062"/>
            <a:ext cx="3011100" cy="7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807804" y="3248980"/>
            <a:ext cx="2628292" cy="900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5727642" y="3233566"/>
            <a:ext cx="2698198" cy="609688"/>
          </a:xfrm>
          <a:prstGeom prst="wedgeRectCallout">
            <a:avLst>
              <a:gd name="adj1" fmla="val -61809"/>
              <a:gd name="adj2" fmla="val -1252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отличий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ая выноска 11"/>
              <p:cNvSpPr/>
              <p:nvPr/>
            </p:nvSpPr>
            <p:spPr>
              <a:xfrm>
                <a:off x="5626626" y="4677760"/>
                <a:ext cx="3257705" cy="756084"/>
              </a:xfrm>
              <a:prstGeom prst="wedgeRectCallout">
                <a:avLst>
                  <a:gd name="adj1" fmla="val -57833"/>
                  <a:gd name="adj2" fmla="val -23405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lang="ru-RU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Дополнительный </a:t>
                </a:r>
                <a:r>
                  <a:rPr lang="ru-RU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n-</a:t>
                </a:r>
                <a:r>
                  <a:rPr lang="ru-RU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разрядный </a:t>
                </a:r>
                <a:r>
                  <a:rPr lang="ru-RU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код 2</a:t>
                </a:r>
                <a:r>
                  <a:rPr lang="en-US" sz="2200" baseline="5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200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ая выноска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626" y="4677760"/>
                <a:ext cx="3257705" cy="756084"/>
              </a:xfrm>
              <a:prstGeom prst="wedgeRectCallout">
                <a:avLst>
                  <a:gd name="adj1" fmla="val -57833"/>
                  <a:gd name="adj2" fmla="val -23405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0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00069 0.0703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7037 L 0.00069 0.1363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6" grpId="0" animBg="1"/>
      <p:bldP spid="15" grpId="0" animBg="1"/>
      <p:bldP spid="3" grpId="0"/>
      <p:bldP spid="14" grpId="0" animBg="1"/>
      <p:bldP spid="14" grpId="1" animBg="1"/>
      <p:bldP spid="14" grpId="2" animBg="1"/>
      <p:bldP spid="14" grpId="3" animBg="1"/>
      <p:bldP spid="21" grpId="0"/>
      <p:bldP spid="21" grpId="1"/>
      <p:bldP spid="10" grpId="0" animBg="1"/>
      <p:bldP spid="10" grpId="1" animBg="1"/>
      <p:bldP spid="28" grpId="0" animBg="1"/>
      <p:bldP spid="28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целых чисел</a:t>
            </a:r>
            <a:endParaRPr lang="ru-RU" dirty="0"/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699838" y="2883109"/>
            <a:ext cx="8227582" cy="8519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indent="352425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восьмиразрядный дополнительный код </a:t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числа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-24.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1264" y="4240133"/>
            <a:ext cx="1504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разрядов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727684" y="1089025"/>
            <a:ext cx="6228109" cy="1583891"/>
            <a:chOff x="792163" y="4941168"/>
            <a:chExt cx="6228109" cy="158389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92163" y="4977172"/>
              <a:ext cx="6228109" cy="154788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 rot="16200000">
              <a:off x="222798" y="5517520"/>
              <a:ext cx="15835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Алгоритм</a:t>
              </a:r>
              <a:endPara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475656" y="5157192"/>
                  <a:ext cx="5328592" cy="1215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7800" indent="-177800">
                    <a:buFont typeface="Arial" panose="020B0604020202020204" pitchFamily="34" charset="0"/>
                    <a:buChar char="•"/>
                  </a:pPr>
                  <a:r>
                    <a:rPr lang="ru-RU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Записать прямой </a:t>
                  </a:r>
                  <a:r>
                    <a:rPr lang="en-US" sz="22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n-</a:t>
                  </a:r>
                  <a:r>
                    <a:rPr lang="ru-RU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разрядный код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endPara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177800" indent="-177800">
                    <a:buFont typeface="Arial" panose="020B0604020202020204" pitchFamily="34" charset="0"/>
                    <a:buChar char="•"/>
                  </a:pPr>
                  <a:r>
                    <a:rPr lang="ru-RU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Инвертировать</a:t>
                  </a:r>
                  <a14:m>
                    <m:oMath xmlns:m="http://schemas.openxmlformats.org/officeDocument/2006/math">
                      <m:r>
                        <a:rPr lang="ru-RU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↔1</m:t>
                      </m:r>
                    </m:oMath>
                  </a14:m>
                  <a:endPara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177800" indent="-1778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</a:pPr>
                  <a:r>
                    <a:rPr lang="ru-RU" sz="2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Прибавить 1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56" y="5157192"/>
                  <a:ext cx="5328592" cy="121571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73" t="-1000" b="-9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Стрелка влево 13"/>
          <p:cNvSpPr/>
          <p:nvPr/>
        </p:nvSpPr>
        <p:spPr>
          <a:xfrm>
            <a:off x="5055550" y="4348145"/>
            <a:ext cx="209710" cy="215528"/>
          </a:xfrm>
          <a:prstGeom prst="leftArrow">
            <a:avLst/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562934"/>
              </p:ext>
            </p:extLst>
          </p:nvPr>
        </p:nvGraphicFramePr>
        <p:xfrm>
          <a:off x="2411760" y="4257092"/>
          <a:ext cx="2592000" cy="170688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24000">
                  <a:extLst>
                    <a:ext uri="{9D8B030D-6E8A-4147-A177-3AD203B41FA5}">
                      <a16:colId xmlns="" xmlns:a16="http://schemas.microsoft.com/office/drawing/2014/main" val="3123944929"/>
                    </a:ext>
                  </a:extLst>
                </a:gridCol>
                <a:gridCol w="324000">
                  <a:extLst>
                    <a:ext uri="{9D8B030D-6E8A-4147-A177-3AD203B41FA5}">
                      <a16:colId xmlns="" xmlns:a16="http://schemas.microsoft.com/office/drawing/2014/main" val="940475264"/>
                    </a:ext>
                  </a:extLst>
                </a:gridCol>
                <a:gridCol w="324000">
                  <a:extLst>
                    <a:ext uri="{9D8B030D-6E8A-4147-A177-3AD203B41FA5}">
                      <a16:colId xmlns="" xmlns:a16="http://schemas.microsoft.com/office/drawing/2014/main" val="2453804854"/>
                    </a:ext>
                  </a:extLst>
                </a:gridCol>
                <a:gridCol w="324000">
                  <a:extLst>
                    <a:ext uri="{9D8B030D-6E8A-4147-A177-3AD203B41FA5}">
                      <a16:colId xmlns="" xmlns:a16="http://schemas.microsoft.com/office/drawing/2014/main" val="2953095900"/>
                    </a:ext>
                  </a:extLst>
                </a:gridCol>
                <a:gridCol w="324000">
                  <a:extLst>
                    <a:ext uri="{9D8B030D-6E8A-4147-A177-3AD203B41FA5}">
                      <a16:colId xmlns="" xmlns:a16="http://schemas.microsoft.com/office/drawing/2014/main" val="3286944008"/>
                    </a:ext>
                  </a:extLst>
                </a:gridCol>
                <a:gridCol w="324000">
                  <a:extLst>
                    <a:ext uri="{9D8B030D-6E8A-4147-A177-3AD203B41FA5}">
                      <a16:colId xmlns="" xmlns:a16="http://schemas.microsoft.com/office/drawing/2014/main" val="3998085002"/>
                    </a:ext>
                  </a:extLst>
                </a:gridCol>
                <a:gridCol w="324000">
                  <a:extLst>
                    <a:ext uri="{9D8B030D-6E8A-4147-A177-3AD203B41FA5}">
                      <a16:colId xmlns="" xmlns:a16="http://schemas.microsoft.com/office/drawing/2014/main" val="4036504056"/>
                    </a:ext>
                  </a:extLst>
                </a:gridCol>
                <a:gridCol w="324000">
                  <a:extLst>
                    <a:ext uri="{9D8B030D-6E8A-4147-A177-3AD203B41FA5}">
                      <a16:colId xmlns="" xmlns:a16="http://schemas.microsoft.com/office/drawing/2014/main" val="3066803686"/>
                    </a:ext>
                  </a:extLst>
                </a:gridCol>
              </a:tblGrid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7826661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923893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8565417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AFD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4425616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835696" y="3681028"/>
            <a:ext cx="1797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одзаголовок 5"/>
          <p:cNvSpPr txBox="1">
            <a:spLocks/>
          </p:cNvSpPr>
          <p:nvPr/>
        </p:nvSpPr>
        <p:spPr>
          <a:xfrm>
            <a:off x="3491296" y="3681028"/>
            <a:ext cx="2844316" cy="4680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indent="355600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24=16+8=11000</a:t>
            </a:r>
            <a:r>
              <a:rPr lang="ru-RU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15294" y="4673208"/>
            <a:ext cx="2901305" cy="46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15294" y="5147615"/>
            <a:ext cx="2901305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15294" y="5537304"/>
            <a:ext cx="2901305" cy="530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249606" y="5537304"/>
            <a:ext cx="285343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60132" y="5589240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11101000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1.48148E-6 L -0.00035 0.063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6319 L -0.00035 0.1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4" grpId="2" animBg="1"/>
      <p:bldP spid="14" grpId="3" animBg="1"/>
      <p:bldP spid="25" grpId="0"/>
      <p:bldP spid="27" grpId="0"/>
      <p:bldP spid="18" grpId="0" animBg="1"/>
      <p:bldP spid="19" grpId="0" animBg="1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17146</TotalTime>
  <Words>1418</Words>
  <Application>Microsoft Office PowerPoint</Application>
  <PresentationFormat>Экран (4:3)</PresentationFormat>
  <Paragraphs>638</Paragraphs>
  <Slides>18</Slides>
  <Notes>4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ПРЕДСТАВЛЕНИЕ ЧИСЕЛ В КОМПЬЮТЕРЕ</vt:lpstr>
      <vt:lpstr>Ключевые слова</vt:lpstr>
      <vt:lpstr>Представление целых чисел </vt:lpstr>
      <vt:lpstr>Представление целых чисел</vt:lpstr>
      <vt:lpstr>Представление целых чисел </vt:lpstr>
      <vt:lpstr>Представление целых чисел </vt:lpstr>
      <vt:lpstr>Дополнительный код числа</vt:lpstr>
      <vt:lpstr>Представление целых чисел </vt:lpstr>
      <vt:lpstr>Представление целых чисел</vt:lpstr>
      <vt:lpstr>Представление целых чисел</vt:lpstr>
      <vt:lpstr>Представление вещественных чисел</vt:lpstr>
      <vt:lpstr>Представление вещественных чисел </vt:lpstr>
      <vt:lpstr>Самое главное</vt:lpstr>
      <vt:lpstr>Вопросы и задания</vt:lpstr>
      <vt:lpstr>Вопросы и задания</vt:lpstr>
      <vt:lpstr>Вопросы и задания</vt:lpstr>
      <vt:lpstr>Вопросы и задания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</dc:creator>
  <cp:lastModifiedBy>Vova</cp:lastModifiedBy>
  <cp:revision>1009</cp:revision>
  <dcterms:modified xsi:type="dcterms:W3CDTF">2020-04-01T13:46:00Z</dcterms:modified>
</cp:coreProperties>
</file>