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9d48ca915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9d48ca915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97e6a625bf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97e6a625bf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9409882d7c_0_4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9409882d7c_0_4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8bb7ff065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8bb7ff065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97ec725011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97ec725011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97ec725011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97ec725011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97e6a625bf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97e6a625bf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97ec725011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97ec725011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97e6a625bf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97e6a625bf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97e6a625bf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97e6a625bf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97e6a625bf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97e6a625bf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97e6a625bf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97e6a625bf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9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www.yaklass.ru/p/informatika/8-klass/matematicheskie-osnovy-informatiki-13971/predstavlenie-chisel-v-kompiutere-13932/re-4129b964-8845-4990-883e-3fc0b6b3c267" TargetMode="External"/><Relationship Id="rId4" Type="http://schemas.openxmlformats.org/officeDocument/2006/relationships/hyperlink" Target="https://neerc.ifmo.ru/wiki/index.php?title=%D0%9F%D1%80%D0%B5%D0%B4%D1%81%D1%82%D0%B0%D0%B2%D0%BB%D0%B5%D0%BD%D0%B8%D0%B5_%D0%B2%D0%B5%D1%89%D0%B5%D1%81%D1%82%D0%B2%D0%B5%D0%BD%D0%BD%D1%8B%D1%85_%D1%87%D0%B8%D1%81%D0%B5%D0%BB" TargetMode="External"/><Relationship Id="rId5" Type="http://schemas.openxmlformats.org/officeDocument/2006/relationships/hyperlink" Target="mailto:ALobachev@1580.ru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Представление вещественных чисел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Системы счисления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Примеры (Half precision)</a:t>
            </a:r>
            <a:endParaRPr/>
          </a:p>
        </p:txBody>
      </p:sp>
      <p:sp>
        <p:nvSpPr>
          <p:cNvPr id="117" name="Google Shape;117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Перевести 135.0 в формат float.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Перевести 135.0 в двоичную систему счисления: 10000111</a:t>
            </a:r>
            <a:r>
              <a:rPr baseline="-25000" lang="ru">
                <a:solidFill>
                  <a:schemeClr val="dk1"/>
                </a:solidFill>
              </a:rPr>
              <a:t>2</a:t>
            </a:r>
            <a:endParaRPr baseline="-250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Определить мантису: (1.0000111</a:t>
            </a:r>
            <a:r>
              <a:rPr baseline="-25000" lang="ru">
                <a:solidFill>
                  <a:schemeClr val="dk1"/>
                </a:solidFill>
              </a:rPr>
              <a:t>2</a:t>
            </a:r>
            <a:r>
              <a:rPr lang="ru">
                <a:solidFill>
                  <a:schemeClr val="dk1"/>
                </a:solidFill>
              </a:rPr>
              <a:t>) и порядок (7).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Рассчитать характеристику (сдвинутый порядок): 7 + 15 = 22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Перевести характеристику в двоичную систему счисления: 10110</a:t>
            </a:r>
            <a:r>
              <a:rPr baseline="-25000" lang="ru">
                <a:solidFill>
                  <a:schemeClr val="dk1"/>
                </a:solidFill>
              </a:rPr>
              <a:t>2</a:t>
            </a:r>
            <a:endParaRPr baseline="-250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Записать результат: 0101100000111000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18" name="Google Shape;118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94650" y="445025"/>
            <a:ext cx="3437649" cy="1177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Примеры (Half precision)</a:t>
            </a:r>
            <a:endParaRPr/>
          </a:p>
        </p:txBody>
      </p:sp>
      <p:sp>
        <p:nvSpPr>
          <p:cNvPr id="124" name="Google Shape;124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Какое число записано в: 1101000011000000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Делим на блоки: 1 10100 0011000000.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Переводим </a:t>
            </a:r>
            <a:r>
              <a:rPr lang="ru">
                <a:solidFill>
                  <a:schemeClr val="dk1"/>
                </a:solidFill>
              </a:rPr>
              <a:t>характеристику</a:t>
            </a:r>
            <a:r>
              <a:rPr lang="ru">
                <a:solidFill>
                  <a:schemeClr val="dk1"/>
                </a:solidFill>
              </a:rPr>
              <a:t> в десятичную систему: 10100</a:t>
            </a:r>
            <a:r>
              <a:rPr baseline="-25000" lang="ru">
                <a:solidFill>
                  <a:schemeClr val="dk1"/>
                </a:solidFill>
              </a:rPr>
              <a:t>2</a:t>
            </a:r>
            <a:r>
              <a:rPr lang="ru">
                <a:solidFill>
                  <a:schemeClr val="dk1"/>
                </a:solidFill>
              </a:rPr>
              <a:t> =  20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Вычисляем порядок: 20 - 15 = 5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solidFill>
                  <a:schemeClr val="dk1"/>
                </a:solidFill>
              </a:rPr>
              <a:t>Определить мантису (не забудем про знак): -1.0011</a:t>
            </a:r>
            <a:r>
              <a:rPr baseline="-25000" lang="ru">
                <a:solidFill>
                  <a:schemeClr val="dk1"/>
                </a:solidFill>
              </a:rPr>
              <a:t>2</a:t>
            </a:r>
            <a:r>
              <a:rPr lang="ru">
                <a:solidFill>
                  <a:schemeClr val="dk1"/>
                </a:solidFill>
              </a:rPr>
              <a:t> и число -100110</a:t>
            </a:r>
            <a:r>
              <a:rPr baseline="-25000" lang="ru">
                <a:solidFill>
                  <a:schemeClr val="dk1"/>
                </a:solidFill>
              </a:rPr>
              <a:t>2</a:t>
            </a:r>
            <a:r>
              <a:rPr lang="ru">
                <a:solidFill>
                  <a:schemeClr val="dk1"/>
                </a:solidFill>
              </a:rPr>
              <a:t>. = -38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25" name="Google Shape;125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94650" y="445025"/>
            <a:ext cx="3437649" cy="1177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Исследование формата хранения числа типа float</a:t>
            </a:r>
            <a:endParaRPr/>
          </a:p>
        </p:txBody>
      </p:sp>
      <p:sp>
        <p:nvSpPr>
          <p:cNvPr id="131" name="Google Shape;131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solidFill>
                  <a:schemeClr val="dk1"/>
                </a:solidFill>
              </a:rPr>
              <a:t>Числа 1 и -1 отличаются знаком. Байт со знаком оказался последним.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solidFill>
                  <a:schemeClr val="dk1"/>
                </a:solidFill>
              </a:rPr>
              <a:t>Вывод: число хранится младшим байтом мантиссы вперёд.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32" name="Google Shape;132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2100" y="1229200"/>
            <a:ext cx="8086651" cy="1342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Спасибо за внимание!</a:t>
            </a:r>
            <a:endParaRPr/>
          </a:p>
        </p:txBody>
      </p:sp>
      <p:sp>
        <p:nvSpPr>
          <p:cNvPr id="138" name="Google Shape;138;p25"/>
          <p:cNvSpPr txBox="1"/>
          <p:nvPr/>
        </p:nvSpPr>
        <p:spPr>
          <a:xfrm>
            <a:off x="311700" y="1304875"/>
            <a:ext cx="4260300" cy="15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000000"/>
                </a:solidFill>
              </a:rPr>
              <a:t>В презентации использованы материалы:</a:t>
            </a:r>
            <a:endParaRPr sz="1200">
              <a:solidFill>
                <a:srgbClr val="000000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ru" sz="1200"/>
              <a:t>с сайта</a:t>
            </a:r>
            <a:r>
              <a:rPr lang="ru" sz="1200">
                <a:solidFill>
                  <a:srgbClr val="000000"/>
                </a:solidFill>
              </a:rPr>
              <a:t> </a:t>
            </a:r>
            <a:r>
              <a:rPr lang="ru" sz="1200" u="sng">
                <a:solidFill>
                  <a:schemeClr val="hlink"/>
                </a:solidFill>
                <a:hlinkClick r:id="rId3"/>
              </a:rPr>
              <a:t>yaklass.ru</a:t>
            </a:r>
            <a:r>
              <a:rPr lang="ru" sz="1200">
                <a:solidFill>
                  <a:schemeClr val="dk1"/>
                </a:solidFill>
              </a:rPr>
              <a:t>; 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ru" sz="1200">
                <a:solidFill>
                  <a:schemeClr val="dk1"/>
                </a:solidFill>
              </a:rPr>
              <a:t>с сайта </a:t>
            </a:r>
            <a:r>
              <a:rPr lang="ru" sz="1200" u="sng">
                <a:solidFill>
                  <a:schemeClr val="hlink"/>
                </a:solidFill>
                <a:hlinkClick r:id="rId4"/>
              </a:rPr>
              <a:t>neerc.ifmo.ru</a:t>
            </a:r>
            <a:r>
              <a:rPr lang="ru" sz="1200">
                <a:solidFill>
                  <a:schemeClr val="dk1"/>
                </a:solidFill>
              </a:rPr>
              <a:t>;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</a:pPr>
            <a:r>
              <a:rPr lang="ru" sz="1200">
                <a:solidFill>
                  <a:schemeClr val="dk1"/>
                </a:solidFill>
              </a:rPr>
              <a:t>презентаций М.С. Партанского.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311700" y="2810275"/>
            <a:ext cx="8520600" cy="175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--</a:t>
            </a:r>
            <a:endParaRPr sz="12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//    С уважением,</a:t>
            </a:r>
            <a:endParaRPr sz="12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\/\\/\  учитель информатики ГБОУ города Москвы "Бауманская инженерная школа № 1580",</a:t>
            </a:r>
            <a:endParaRPr sz="12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\/\\/\  старший преподаватель кафедры СУНЦ-1 МГТУ имени Н.Э. Баумана,</a:t>
            </a:r>
            <a:endParaRPr sz="12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//    Александр Александрович Лобачев.</a:t>
            </a:r>
            <a:endParaRPr sz="12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E-Mail : </a:t>
            </a:r>
            <a:r>
              <a:rPr lang="ru" sz="1200" u="sng">
                <a:solidFill>
                  <a:srgbClr val="0097A7"/>
                </a:solidFill>
                <a:latin typeface="Courier New"/>
                <a:ea typeface="Courier New"/>
                <a:cs typeface="Courier New"/>
                <a:sym typeface="Courier New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ALobachev@1580.ru</a:t>
            </a:r>
            <a:endParaRPr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Теория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solidFill>
                  <a:schemeClr val="dk1"/>
                </a:solidFill>
              </a:rPr>
              <a:t>Любое вещественное число  A  может быть записано в экспоненциальной форме:  A = ±m ⋅ q</a:t>
            </a:r>
            <a:r>
              <a:rPr baseline="30000" lang="ru">
                <a:solidFill>
                  <a:schemeClr val="dk1"/>
                </a:solidFill>
              </a:rPr>
              <a:t>p</a:t>
            </a:r>
            <a:r>
              <a:rPr lang="ru">
                <a:solidFill>
                  <a:schemeClr val="dk1"/>
                </a:solidFill>
              </a:rPr>
              <a:t> , где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ru">
                <a:solidFill>
                  <a:schemeClr val="dk1"/>
                </a:solidFill>
              </a:rPr>
              <a:t>m  — мантисса числа;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ru">
                <a:solidFill>
                  <a:schemeClr val="dk1"/>
                </a:solidFill>
              </a:rPr>
              <a:t>q  — основание системы счисления;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ru">
                <a:solidFill>
                  <a:schemeClr val="dk1"/>
                </a:solidFill>
              </a:rPr>
              <a:t>р  — порядок числа.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>
                <a:solidFill>
                  <a:schemeClr val="dk1"/>
                </a:solidFill>
              </a:rPr>
              <a:t>Например, число  472000000  может быть представлено так: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ru">
                <a:solidFill>
                  <a:schemeClr val="dk1"/>
                </a:solidFill>
              </a:rPr>
              <a:t>472000000 = 4,72⋅10</a:t>
            </a:r>
            <a:r>
              <a:rPr baseline="30000" lang="ru">
                <a:solidFill>
                  <a:schemeClr val="dk1"/>
                </a:solidFill>
              </a:rPr>
              <a:t>8</a:t>
            </a:r>
            <a:r>
              <a:rPr lang="ru">
                <a:solidFill>
                  <a:schemeClr val="dk1"/>
                </a:solidFill>
              </a:rPr>
              <a:t> = 4,72E+8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ru">
                <a:solidFill>
                  <a:schemeClr val="dk1"/>
                </a:solidFill>
              </a:rPr>
              <a:t>472000000 = 47,2⋅10</a:t>
            </a:r>
            <a:r>
              <a:rPr baseline="30000" lang="ru">
                <a:solidFill>
                  <a:schemeClr val="dk1"/>
                </a:solidFill>
              </a:rPr>
              <a:t>7</a:t>
            </a:r>
            <a:r>
              <a:rPr lang="ru">
                <a:solidFill>
                  <a:schemeClr val="dk1"/>
                </a:solidFill>
              </a:rPr>
              <a:t> 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ru">
                <a:solidFill>
                  <a:schemeClr val="dk1"/>
                </a:solidFill>
              </a:rPr>
              <a:t>472000000 = 472,0⋅10</a:t>
            </a:r>
            <a:r>
              <a:rPr baseline="30000" lang="ru">
                <a:solidFill>
                  <a:schemeClr val="dk1"/>
                </a:solidFill>
              </a:rPr>
              <a:t>6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Нормальная форма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Нормальной формой числа с плавающей запятой называется такая форма, в которой мантисса (без учёта знака) в десятичной системе находится на полуинтервале [0;1).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Такая форма записи имеет недостаток: некоторые числа записываются неоднозначно (например, 0,0001 можно записать в 4 формах: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ru">
                <a:solidFill>
                  <a:schemeClr val="dk1"/>
                </a:solidFill>
              </a:rPr>
              <a:t>0,0001×10</a:t>
            </a:r>
            <a:r>
              <a:rPr baseline="30000" lang="ru">
                <a:solidFill>
                  <a:schemeClr val="dk1"/>
                </a:solidFill>
              </a:rPr>
              <a:t>0</a:t>
            </a:r>
            <a:r>
              <a:rPr lang="ru">
                <a:solidFill>
                  <a:schemeClr val="dk1"/>
                </a:solidFill>
              </a:rPr>
              <a:t>,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ru">
                <a:solidFill>
                  <a:schemeClr val="dk1"/>
                </a:solidFill>
              </a:rPr>
              <a:t>0,001×10</a:t>
            </a:r>
            <a:r>
              <a:rPr baseline="30000" lang="ru">
                <a:solidFill>
                  <a:schemeClr val="dk1"/>
                </a:solidFill>
              </a:rPr>
              <a:t>−1</a:t>
            </a:r>
            <a:r>
              <a:rPr lang="ru">
                <a:solidFill>
                  <a:schemeClr val="dk1"/>
                </a:solidFill>
              </a:rPr>
              <a:t>,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ru">
                <a:solidFill>
                  <a:schemeClr val="dk1"/>
                </a:solidFill>
              </a:rPr>
              <a:t>0,01×10</a:t>
            </a:r>
            <a:r>
              <a:rPr baseline="30000" lang="ru">
                <a:solidFill>
                  <a:schemeClr val="dk1"/>
                </a:solidFill>
              </a:rPr>
              <a:t>−2</a:t>
            </a:r>
            <a:r>
              <a:rPr lang="ru">
                <a:solidFill>
                  <a:schemeClr val="dk1"/>
                </a:solidFill>
              </a:rPr>
              <a:t>,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ru">
                <a:solidFill>
                  <a:schemeClr val="dk1"/>
                </a:solidFill>
              </a:rPr>
              <a:t>0,1×10</a:t>
            </a:r>
            <a:r>
              <a:rPr baseline="30000" lang="ru">
                <a:solidFill>
                  <a:schemeClr val="dk1"/>
                </a:solidFill>
              </a:rPr>
              <a:t>−3</a:t>
            </a:r>
            <a:r>
              <a:rPr lang="ru">
                <a:solidFill>
                  <a:schemeClr val="dk1"/>
                </a:solidFill>
              </a:rPr>
              <a:t>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Нормализованная форма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Нормализованная форма, в которой мантисса десятичного числа принимает значения от 1 (включительно) до 10 (не включительно), а мантисса двоичного числа принимает значения от 1 (включительно) до 2 (не включительно), то есть в мантиссе слева от запятой до применения порядка находится ровно один знак. 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1600"/>
              </a:spcAft>
              <a:buNone/>
            </a:pPr>
            <a:r>
              <a:rPr lang="ru">
                <a:solidFill>
                  <a:schemeClr val="dk1"/>
                </a:solidFill>
              </a:rPr>
              <a:t>Ноль же представить таким образом невозможно, поэтому стандарт предусматривает специальную последовательность битов для задания числа 0 (а заодно и некоторых других полезных чисел, таких как −∞ и +∞).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Число одинарной точности (float) по IEEE 754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Число́ одина́рной то́чности — компьютерный формат представления чисел, занимающий в памяти одно машинное слово (в случае 32-битного компьютера — 32 бита или 4 байта).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1600"/>
              </a:spcAft>
              <a:buNone/>
            </a:pPr>
            <a:r>
              <a:rPr lang="ru">
                <a:solidFill>
                  <a:schemeClr val="dk1"/>
                </a:solidFill>
              </a:rPr>
              <a:t>Порядок записан со сдвигом −127.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80" name="Google Shape;8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2263441"/>
            <a:ext cx="8520598" cy="15107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Число двойной точности (double) по IEEE 754</a:t>
            </a:r>
            <a:endParaRPr/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Число́ двойно́й то́чности — компьютерный формат представления чисел, занимающий в памяти два машинных слова (в случае 32-битного компьютера — 64 бита или 8 байт). Часто используется благодаря своей неплохой точности, даже несмотря на двойной расход памяти и сетевого трафика относительно чисел одинарной точности.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1600"/>
              </a:spcAft>
              <a:buNone/>
            </a:pPr>
            <a:r>
              <a:rPr lang="ru">
                <a:solidFill>
                  <a:schemeClr val="dk1"/>
                </a:solidFill>
              </a:rPr>
              <a:t>Порядок записан со сдвигом  −1023.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87" name="Google Shape;8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2912125"/>
            <a:ext cx="8520600" cy="9040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Ноль (со знаком)</a:t>
            </a:r>
            <a:endParaRPr/>
          </a:p>
        </p:txBody>
      </p:sp>
      <p:sp>
        <p:nvSpPr>
          <p:cNvPr id="93" name="Google Shape;93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Число считается нулём, если все его биты, кроме знакового, равны нулю. При этом в зависимости от значения бита знака ноль может быть как положительным, так и отрицательным.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1600"/>
              </a:spcAft>
              <a:buNone/>
            </a:pPr>
            <a:r>
              <a:rPr lang="ru">
                <a:solidFill>
                  <a:schemeClr val="dk1"/>
                </a:solidFill>
              </a:rPr>
              <a:t>							Несколько примеров: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94" name="Google Shape;9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1450" y="2330675"/>
            <a:ext cx="4631150" cy="1382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342600" y="2169925"/>
            <a:ext cx="2325300" cy="2822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Неопределенность (NaN)</a:t>
            </a:r>
            <a:endParaRPr/>
          </a:p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600"/>
              </a:spcAft>
              <a:buNone/>
            </a:pPr>
            <a:r>
              <a:rPr lang="ru">
                <a:solidFill>
                  <a:schemeClr val="dk1"/>
                </a:solidFill>
              </a:rPr>
              <a:t>NaN — это аббревиатура от фразы "not a number". NaN является результатом арифметических операций, если во время их выполнения произошла ошибка (примеры см. ниже). В IEEE 754 NaN представлен как число, в котором все двоичные разряды порядка — единицы, а мантисса не нулевая.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02" name="Google Shape;102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2571752"/>
            <a:ext cx="5595551" cy="1326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87825" y="2687875"/>
            <a:ext cx="2744474" cy="2081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Бесконечности</a:t>
            </a:r>
            <a:endParaRPr/>
          </a:p>
        </p:txBody>
      </p:sp>
      <p:sp>
        <p:nvSpPr>
          <p:cNvPr id="109" name="Google Shape;109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В число с плавающей запятой можно записать значение +∞ или −∞.</a:t>
            </a:r>
            <a:endParaRPr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600"/>
              </a:spcBef>
              <a:spcAft>
                <a:spcPts val="1600"/>
              </a:spcAft>
              <a:buNone/>
            </a:pPr>
            <a:r>
              <a:rPr lang="ru">
                <a:solidFill>
                  <a:schemeClr val="dk1"/>
                </a:solidFill>
              </a:rPr>
              <a:t>Число с плавающей запятой считается равным бесконечности, если все двоичные разряды его порядка — единицы, а мантисса равна нулю. Знак бесконечности определяется знаковым битом числа.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10" name="Google Shape;110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64500" y="3376625"/>
            <a:ext cx="3467801" cy="1192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1700" y="2766900"/>
            <a:ext cx="5002849" cy="1466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